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4" r:id="rId6"/>
    <p:sldId id="265" r:id="rId7"/>
    <p:sldId id="266" r:id="rId8"/>
    <p:sldId id="279" r:id="rId9"/>
    <p:sldId id="280" r:id="rId10"/>
    <p:sldId id="288" r:id="rId11"/>
    <p:sldId id="289" r:id="rId12"/>
    <p:sldId id="294" r:id="rId13"/>
    <p:sldId id="259" r:id="rId14"/>
    <p:sldId id="276" r:id="rId15"/>
    <p:sldId id="277" r:id="rId16"/>
    <p:sldId id="278" r:id="rId17"/>
    <p:sldId id="301" r:id="rId18"/>
    <p:sldId id="261" r:id="rId19"/>
    <p:sldId id="262" r:id="rId20"/>
    <p:sldId id="263" r:id="rId21"/>
    <p:sldId id="292" r:id="rId22"/>
    <p:sldId id="293" r:id="rId23"/>
    <p:sldId id="290" r:id="rId24"/>
    <p:sldId id="291" r:id="rId25"/>
    <p:sldId id="296" r:id="rId26"/>
    <p:sldId id="297" r:id="rId27"/>
    <p:sldId id="298" r:id="rId28"/>
    <p:sldId id="299" r:id="rId29"/>
    <p:sldId id="300" r:id="rId30"/>
    <p:sldId id="305" r:id="rId31"/>
    <p:sldId id="306" r:id="rId32"/>
    <p:sldId id="307" r:id="rId33"/>
    <p:sldId id="302" r:id="rId34"/>
    <p:sldId id="303" r:id="rId35"/>
    <p:sldId id="304" r:id="rId36"/>
    <p:sldId id="308" r:id="rId37"/>
    <p:sldId id="309" r:id="rId38"/>
    <p:sldId id="310" r:id="rId39"/>
    <p:sldId id="311" r:id="rId40"/>
    <p:sldId id="268" r:id="rId41"/>
    <p:sldId id="273" r:id="rId42"/>
    <p:sldId id="269" r:id="rId43"/>
    <p:sldId id="270" r:id="rId44"/>
    <p:sldId id="281" r:id="rId45"/>
    <p:sldId id="282" r:id="rId46"/>
    <p:sldId id="283" r:id="rId47"/>
    <p:sldId id="284" r:id="rId48"/>
    <p:sldId id="285" r:id="rId49"/>
    <p:sldId id="286" r:id="rId50"/>
    <p:sldId id="287" r:id="rId51"/>
    <p:sldId id="271" r:id="rId52"/>
    <p:sldId id="272" r:id="rId53"/>
    <p:sldId id="275" r:id="rId54"/>
    <p:sldId id="274" r:id="rId55"/>
    <p:sldId id="267" r:id="rId56"/>
    <p:sldId id="295" r:id="rId57"/>
    <p:sldId id="312" r:id="rId58"/>
    <p:sldId id="313" r:id="rId59"/>
    <p:sldId id="314" r:id="rId6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2013/2/15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qunitjs.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今月の技術トピックス</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株式会社フォアフロンティア</a:t>
            </a:r>
            <a:endParaRPr kumimoji="1" lang="en-US" altLang="ja-JP" dirty="0" smtClean="0"/>
          </a:p>
          <a:p>
            <a:r>
              <a:rPr lang="en-US" altLang="ja-JP" dirty="0" smtClean="0"/>
              <a:t>2013/02</a:t>
            </a:r>
            <a:r>
              <a:rPr lang="ja-JP" altLang="en-US" dirty="0" smtClean="0"/>
              <a:t>　帰社日</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1-1-4-1. KeyboadJS 0.4.1</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smtClean="0"/>
              <a:t>KeyboadJS 0.4.1</a:t>
            </a:r>
            <a:r>
              <a:rPr kumimoji="1" lang="ja-JP" altLang="en-US" dirty="0" smtClean="0"/>
              <a:t>がリリース</a:t>
            </a:r>
            <a:endParaRPr kumimoji="1" lang="en-US" altLang="ja-JP" dirty="0" smtClean="0"/>
          </a:p>
          <a:p>
            <a:r>
              <a:rPr lang="ja-JP" altLang="en-US" dirty="0" smtClean="0"/>
              <a:t>キーボード処理を容易に処理することができる</a:t>
            </a:r>
            <a:r>
              <a:rPr lang="en-US" altLang="ja-JP" dirty="0" smtClean="0"/>
              <a:t>JavaScript</a:t>
            </a:r>
            <a:r>
              <a:rPr lang="ja-JP" altLang="en-US" dirty="0" smtClean="0"/>
              <a:t>ライブラリ</a:t>
            </a:r>
            <a:endParaRPr lang="en-US" altLang="ja-JP" dirty="0" smtClean="0"/>
          </a:p>
          <a:p>
            <a:r>
              <a:rPr lang="ja-JP" altLang="en-US" dirty="0" smtClean="0"/>
              <a:t>次のページではサンプルを見ながら比較</a:t>
            </a:r>
            <a:endParaRPr lang="en-US" altLang="ja-JP" dirty="0" smtClean="0"/>
          </a:p>
          <a:p>
            <a:pPr>
              <a:buNone/>
            </a:pPr>
            <a:endParaRPr lang="en-US" altLang="ja-JP" dirty="0" smtClean="0"/>
          </a:p>
          <a:p>
            <a:pPr>
              <a:buNone/>
            </a:pPr>
            <a:r>
              <a:rPr lang="en-US" altLang="ja-JP" dirty="0" smtClean="0"/>
              <a:t>【</a:t>
            </a:r>
            <a:r>
              <a:rPr lang="ja-JP" altLang="en-US" dirty="0" smtClean="0"/>
              <a:t>参照</a:t>
            </a:r>
            <a:r>
              <a:rPr lang="en-US" altLang="ja-JP" dirty="0" smtClean="0"/>
              <a:t>】 </a:t>
            </a:r>
            <a:r>
              <a:rPr lang="en-US" altLang="ja-JP" sz="2000" dirty="0" smtClean="0"/>
              <a:t>http://www.infoq.com/jp/news/2013/01/keyboardjs-0.4.1</a:t>
            </a:r>
            <a:endParaRPr kumimoji="1" lang="ja-JP" alt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1-1-4-2. KeyboadJS</a:t>
            </a:r>
            <a:r>
              <a:rPr kumimoji="1" lang="ja-JP" altLang="en-US" dirty="0" smtClean="0"/>
              <a:t>（サンプル）</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例えば、「</a:t>
            </a:r>
            <a:r>
              <a:rPr lang="en-US" altLang="ja-JP" dirty="0" smtClean="0"/>
              <a:t>k</a:t>
            </a:r>
            <a:r>
              <a:rPr lang="ja-JP" altLang="en-US" dirty="0" smtClean="0"/>
              <a:t>」が押されたことを判定するには</a:t>
            </a:r>
            <a:endParaRPr lang="en-US" altLang="ja-JP" dirty="0" smtClean="0"/>
          </a:p>
          <a:p>
            <a:pPr>
              <a:buNone/>
            </a:pPr>
            <a:r>
              <a:rPr lang="en-US" altLang="ja-JP" dirty="0" smtClean="0"/>
              <a:t>【</a:t>
            </a:r>
            <a:r>
              <a:rPr lang="ja-JP" altLang="en-US" dirty="0" smtClean="0"/>
              <a:t>通常</a:t>
            </a:r>
            <a:r>
              <a:rPr lang="en-US" altLang="ja-JP" dirty="0" smtClean="0"/>
              <a:t>】</a:t>
            </a:r>
          </a:p>
          <a:p>
            <a:pPr>
              <a:buNone/>
            </a:pPr>
            <a:r>
              <a:rPr lang="en-US" altLang="ja-JP" dirty="0" smtClean="0"/>
              <a:t>document.addEventListener(‘keydown’, function(e) {</a:t>
            </a:r>
          </a:p>
          <a:p>
            <a:pPr>
              <a:buNone/>
            </a:pPr>
            <a:r>
              <a:rPr lang="en-US" altLang="ja-JP" dirty="0" smtClean="0"/>
              <a:t>    if (e.keyCode == 74) {</a:t>
            </a:r>
          </a:p>
          <a:p>
            <a:pPr>
              <a:buNone/>
            </a:pPr>
            <a:r>
              <a:rPr lang="en-US" altLang="ja-JP" dirty="0" smtClean="0"/>
              <a:t>        // </a:t>
            </a:r>
            <a:r>
              <a:rPr lang="ja-JP" altLang="en-US" dirty="0" smtClean="0"/>
              <a:t>処理</a:t>
            </a:r>
            <a:endParaRPr lang="en-US" altLang="ja-JP" dirty="0" smtClean="0"/>
          </a:p>
          <a:p>
            <a:pPr>
              <a:buNone/>
            </a:pPr>
            <a:r>
              <a:rPr lang="en-US" altLang="ja-JP" dirty="0" smtClean="0"/>
              <a:t>    }</a:t>
            </a:r>
          </a:p>
          <a:p>
            <a:pPr>
              <a:buNone/>
            </a:pPr>
            <a:r>
              <a:rPr lang="en-US" altLang="ja-JP" dirty="0" smtClean="0"/>
              <a:t>});</a:t>
            </a:r>
          </a:p>
          <a:p>
            <a:pPr>
              <a:buNone/>
            </a:pPr>
            <a:endParaRPr lang="en-US" altLang="ja-JP" dirty="0" smtClean="0"/>
          </a:p>
          <a:p>
            <a:pPr>
              <a:buNone/>
            </a:pPr>
            <a:r>
              <a:rPr lang="en-US" altLang="ja-JP" dirty="0" smtClean="0"/>
              <a:t>【KeyboadJS】</a:t>
            </a:r>
          </a:p>
          <a:p>
            <a:pPr>
              <a:buNone/>
            </a:pPr>
            <a:r>
              <a:rPr lang="en-US" altLang="ja-JP" dirty="0" smtClean="0"/>
              <a:t>KeyboardJS.on(‘k’, function() {</a:t>
            </a:r>
          </a:p>
          <a:p>
            <a:pPr>
              <a:buNone/>
            </a:pPr>
            <a:r>
              <a:rPr lang="en-US" altLang="ja-JP" dirty="0" smtClean="0"/>
              <a:t>    // </a:t>
            </a:r>
            <a:r>
              <a:rPr lang="ja-JP" altLang="en-US" dirty="0" smtClean="0"/>
              <a:t>処理</a:t>
            </a:r>
            <a:endParaRPr lang="en-US" altLang="ja-JP" dirty="0" smtClean="0"/>
          </a:p>
          <a:p>
            <a:pPr>
              <a:buNone/>
            </a:pPr>
            <a:r>
              <a:rPr lang="en-US" altLang="ja-JP"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1-1-5. </a:t>
            </a:r>
            <a:r>
              <a:rPr kumimoji="1" lang="en-US" altLang="ja-JP" smtClean="0"/>
              <a:t>Apache Flex </a:t>
            </a:r>
            <a:r>
              <a:rPr kumimoji="1" lang="en-US" altLang="ja-JP" dirty="0" smtClean="0"/>
              <a:t>4.9</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2012/12/27</a:t>
            </a:r>
            <a:r>
              <a:rPr kumimoji="1" lang="ja-JP" altLang="en-US" dirty="0" smtClean="0"/>
              <a:t>に</a:t>
            </a:r>
            <a:r>
              <a:rPr kumimoji="1" lang="en-US" altLang="ja-JP" dirty="0" smtClean="0"/>
              <a:t>Flex4.9</a:t>
            </a:r>
            <a:r>
              <a:rPr kumimoji="1" lang="ja-JP" altLang="en-US" dirty="0" smtClean="0"/>
              <a:t>リリース</a:t>
            </a:r>
            <a:endParaRPr kumimoji="1" lang="en-US" altLang="ja-JP" dirty="0" smtClean="0"/>
          </a:p>
          <a:p>
            <a:r>
              <a:rPr lang="en-US" altLang="ja-JP" dirty="0" smtClean="0"/>
              <a:t>Adobe</a:t>
            </a:r>
            <a:r>
              <a:rPr lang="ja-JP" altLang="en-US" dirty="0" smtClean="0"/>
              <a:t>から</a:t>
            </a:r>
            <a:r>
              <a:rPr lang="en-US" altLang="ja-JP" dirty="0" smtClean="0"/>
              <a:t>1</a:t>
            </a:r>
            <a:r>
              <a:rPr lang="ja-JP" altLang="en-US" dirty="0" smtClean="0"/>
              <a:t>年ぐらい前に</a:t>
            </a:r>
            <a:r>
              <a:rPr lang="en-US" altLang="ja-JP" dirty="0" smtClean="0"/>
              <a:t>ASF</a:t>
            </a:r>
            <a:r>
              <a:rPr lang="ja-JP" altLang="en-US" dirty="0" smtClean="0"/>
              <a:t>へソースを委託していたが</a:t>
            </a:r>
            <a:r>
              <a:rPr lang="en-US" altLang="ja-JP" dirty="0" smtClean="0"/>
              <a:t>2013/01/14</a:t>
            </a:r>
            <a:r>
              <a:rPr lang="ja-JP" altLang="en-US" dirty="0" smtClean="0"/>
              <a:t>にトッププロジェクトレベルへ昇格</a:t>
            </a:r>
            <a:endParaRPr lang="en-US" altLang="ja-JP" dirty="0" smtClean="0"/>
          </a:p>
          <a:p>
            <a:pPr>
              <a:buNone/>
            </a:pPr>
            <a:r>
              <a:rPr lang="en-US" altLang="ja-JP" dirty="0" smtClean="0"/>
              <a:t>【</a:t>
            </a:r>
            <a:r>
              <a:rPr lang="ja-JP" altLang="en-US" dirty="0" smtClean="0"/>
              <a:t>参照</a:t>
            </a:r>
            <a:r>
              <a:rPr lang="en-US" altLang="ja-JP" dirty="0" smtClean="0"/>
              <a:t>】http://flex.apache.org/</a:t>
            </a:r>
          </a:p>
          <a:p>
            <a:r>
              <a:rPr lang="ja-JP" altLang="en-US" dirty="0" smtClean="0"/>
              <a:t>まあ、</a:t>
            </a:r>
            <a:r>
              <a:rPr lang="en-US" altLang="ja-JP" dirty="0" smtClean="0"/>
              <a:t>HTML5</a:t>
            </a:r>
            <a:r>
              <a:rPr lang="ja-JP" altLang="en-US" dirty="0" smtClean="0"/>
              <a:t>に押されて存在感がなくなってきていますが・・・</a:t>
            </a: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1-2-1. Orubase</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a:t>
            </a:r>
            <a:r>
              <a:rPr lang="en-US" altLang="ja-JP" dirty="0" smtClean="0"/>
              <a:t>Titanium Mobile</a:t>
            </a:r>
            <a:r>
              <a:rPr kumimoji="1" lang="ja-JP" altLang="en-US" dirty="0" smtClean="0"/>
              <a:t>」、「</a:t>
            </a:r>
            <a:r>
              <a:rPr kumimoji="1" lang="en-US" altLang="ja-JP" dirty="0" smtClean="0"/>
              <a:t>PhoneGap</a:t>
            </a:r>
            <a:r>
              <a:rPr kumimoji="1" lang="ja-JP" altLang="en-US" dirty="0" smtClean="0"/>
              <a:t>」同様、モバイル用のハイブリットアプリを作成できる</a:t>
            </a:r>
            <a:endParaRPr kumimoji="1" lang="en-US" altLang="ja-JP" dirty="0" smtClean="0"/>
          </a:p>
          <a:p>
            <a:r>
              <a:rPr lang="en-US" altLang="ja-JP" dirty="0" smtClean="0"/>
              <a:t>PhoneGap</a:t>
            </a:r>
            <a:r>
              <a:rPr lang="ja-JP" altLang="en-US" dirty="0" smtClean="0"/>
              <a:t>と異なる点は</a:t>
            </a:r>
            <a:r>
              <a:rPr lang="en-US" altLang="ja-JP" dirty="0" smtClean="0"/>
              <a:t>HTML</a:t>
            </a:r>
            <a:r>
              <a:rPr lang="ja-JP" altLang="en-US" dirty="0" smtClean="0"/>
              <a:t>とネイティブアプリを混同させることが可能</a:t>
            </a:r>
            <a:endParaRPr lang="en-US" altLang="ja-JP" dirty="0" smtClean="0"/>
          </a:p>
          <a:p>
            <a:pPr>
              <a:buNone/>
            </a:pPr>
            <a:r>
              <a:rPr lang="ja-JP" altLang="en-US" dirty="0" smtClean="0"/>
              <a:t>→つまり、基本的には</a:t>
            </a:r>
            <a:r>
              <a:rPr lang="en-US" altLang="ja-JP" dirty="0" smtClean="0"/>
              <a:t>HTML</a:t>
            </a:r>
            <a:r>
              <a:rPr lang="ja-JP" altLang="en-US" dirty="0" smtClean="0"/>
              <a:t>で作成し、パフォーマンスが必要な部分をネイティブで作成することができる</a:t>
            </a:r>
            <a:endParaRPr lang="en-US" altLang="ja-JP" dirty="0" smtClean="0"/>
          </a:p>
          <a:p>
            <a:r>
              <a:rPr lang="en-US" altLang="ja-JP" dirty="0" smtClean="0"/>
              <a:t>URL</a:t>
            </a:r>
            <a:r>
              <a:rPr lang="ja-JP" altLang="en-US" dirty="0" smtClean="0"/>
              <a:t>を載せているので興味があれば</a:t>
            </a:r>
            <a:endParaRPr kumimoji="1" lang="en-US" altLang="ja-JP" dirty="0" smtClean="0"/>
          </a:p>
          <a:p>
            <a:r>
              <a:rPr lang="ja-JP" altLang="en-US" dirty="0" smtClean="0"/>
              <a:t>個人的には「</a:t>
            </a:r>
            <a:r>
              <a:rPr lang="en-US" altLang="ja-JP" dirty="0" smtClean="0"/>
              <a:t>Codename One</a:t>
            </a:r>
            <a:r>
              <a:rPr lang="ja-JP" altLang="en-US" dirty="0" smtClean="0"/>
              <a:t>」のほうが・・・</a:t>
            </a:r>
            <a:endParaRPr kumimoji="1" lang="en-US" altLang="ja-JP" dirty="0" smtClean="0"/>
          </a:p>
          <a:p>
            <a:pPr>
              <a:buNone/>
            </a:pPr>
            <a:r>
              <a:rPr lang="en-US" altLang="ja-JP" dirty="0" smtClean="0"/>
              <a:t>【</a:t>
            </a:r>
            <a:r>
              <a:rPr lang="ja-JP" altLang="en-US" dirty="0" smtClean="0"/>
              <a:t>参考</a:t>
            </a:r>
            <a:r>
              <a:rPr lang="en-US" altLang="ja-JP" dirty="0" smtClean="0"/>
              <a:t>】http://www.infoq.com/jp/news/2013/01/orubase-hybrid</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JQuery Mobile1.3β</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2013/01/14</a:t>
            </a:r>
            <a:r>
              <a:rPr kumimoji="1" lang="ja-JP" altLang="en-US" dirty="0" smtClean="0"/>
              <a:t>に</a:t>
            </a:r>
            <a:r>
              <a:rPr kumimoji="1" lang="en-US" altLang="ja-JP" dirty="0" smtClean="0"/>
              <a:t>JQuery</a:t>
            </a:r>
            <a:r>
              <a:rPr lang="ja-JP" altLang="en-US" dirty="0" smtClean="0"/>
              <a:t> </a:t>
            </a:r>
            <a:r>
              <a:rPr lang="en-US" altLang="ja-JP" dirty="0" smtClean="0"/>
              <a:t>Mobile1.3β</a:t>
            </a:r>
            <a:r>
              <a:rPr lang="ja-JP" altLang="en-US" dirty="0" smtClean="0"/>
              <a:t>がリリース</a:t>
            </a:r>
            <a:endParaRPr lang="en-US" altLang="ja-JP" dirty="0" smtClean="0"/>
          </a:p>
          <a:p>
            <a:r>
              <a:rPr lang="ja-JP" altLang="en-US" dirty="0" smtClean="0"/>
              <a:t>レスポンシブ</a:t>
            </a:r>
            <a:r>
              <a:rPr lang="en-US" altLang="ja-JP" dirty="0" smtClean="0"/>
              <a:t>Web</a:t>
            </a:r>
            <a:r>
              <a:rPr lang="ja-JP" altLang="en-US" dirty="0" smtClean="0"/>
              <a:t>デザインにフォーカスを当てて強化されている</a:t>
            </a:r>
            <a:endParaRPr lang="en-US" altLang="ja-JP" dirty="0" smtClean="0"/>
          </a:p>
          <a:p>
            <a:r>
              <a:rPr lang="ja-JP" altLang="en-US" dirty="0" smtClean="0"/>
              <a:t>テーブルなどは画面サイズにより変化します</a:t>
            </a:r>
            <a:endParaRPr lang="en-US" altLang="ja-JP" dirty="0" smtClean="0"/>
          </a:p>
          <a:p>
            <a:pPr>
              <a:buNone/>
            </a:pPr>
            <a:r>
              <a:rPr lang="en-US" altLang="ja-JP" dirty="0" smtClean="0"/>
              <a:t>【</a:t>
            </a:r>
            <a:r>
              <a:rPr lang="ja-JP" altLang="en-US" dirty="0" smtClean="0"/>
              <a:t>デモ</a:t>
            </a:r>
            <a:r>
              <a:rPr lang="en-US" altLang="ja-JP" dirty="0" smtClean="0"/>
              <a:t>】http://jquerymobile.com/demos/1.3.0-beta.1/</a:t>
            </a:r>
          </a:p>
          <a:p>
            <a:r>
              <a:rPr lang="ja-JP" altLang="en-US" dirty="0" smtClean="0"/>
              <a:t>テーブル（</a:t>
            </a:r>
            <a:r>
              <a:rPr lang="en-US" altLang="ja-JP" dirty="0" smtClean="0"/>
              <a:t>Reflow table mode</a:t>
            </a:r>
            <a:r>
              <a:rPr lang="ja-JP" altLang="en-US" dirty="0" smtClean="0"/>
              <a:t>）について見てみましょう</a:t>
            </a:r>
            <a:endParaRPr lang="en-US" altLang="ja-JP" dirty="0" smtClean="0"/>
          </a:p>
          <a:p>
            <a:endParaRPr lang="en-US" altLang="ja-JP" dirty="0" smtClean="0"/>
          </a:p>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1-2-2-1. Reflow table mode</a:t>
            </a:r>
            <a:r>
              <a:rPr kumimoji="1" lang="ja-JP" altLang="en-US" dirty="0" smtClean="0"/>
              <a:t>（大）</a:t>
            </a:r>
            <a:endParaRPr kumimoji="1" lang="ja-JP" alt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1832109" y="1600200"/>
            <a:ext cx="5479782" cy="4525963"/>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1-2-2-2. Reflow table mode</a:t>
            </a:r>
            <a:r>
              <a:rPr kumimoji="1" lang="ja-JP" altLang="en-US" dirty="0" smtClean="0"/>
              <a:t>（小）</a:t>
            </a:r>
            <a:endParaRPr kumimoji="1" lang="ja-JP" alt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814637" y="1715294"/>
            <a:ext cx="3514725" cy="42957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Delphi</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懐かしいーーー、最近聞かないですね・・・</a:t>
            </a:r>
            <a:endParaRPr kumimoji="1" lang="en-US" altLang="ja-JP" dirty="0" smtClean="0"/>
          </a:p>
          <a:p>
            <a:r>
              <a:rPr lang="ja-JP" altLang="en-US" dirty="0" smtClean="0"/>
              <a:t>次期版の</a:t>
            </a:r>
            <a:r>
              <a:rPr lang="en-US" altLang="ja-JP" dirty="0" smtClean="0"/>
              <a:t>Delphi</a:t>
            </a:r>
            <a:r>
              <a:rPr lang="ja-JP" altLang="en-US" dirty="0" smtClean="0"/>
              <a:t>でマルチプラットフォーム対応のアプリ開発ができるらしい</a:t>
            </a:r>
            <a:endParaRPr lang="en-US" altLang="ja-JP" dirty="0" smtClean="0"/>
          </a:p>
          <a:p>
            <a:pPr>
              <a:buNone/>
            </a:pPr>
            <a:r>
              <a:rPr lang="ja-JP" altLang="en-US" dirty="0" smtClean="0"/>
              <a:t>→</a:t>
            </a:r>
            <a:r>
              <a:rPr lang="en-US" altLang="ja-JP" dirty="0" smtClean="0"/>
              <a:t>2013</a:t>
            </a:r>
            <a:r>
              <a:rPr lang="ja-JP" altLang="en-US" dirty="0" smtClean="0"/>
              <a:t>年上旬は</a:t>
            </a:r>
            <a:r>
              <a:rPr lang="en-US" altLang="ja-JP" dirty="0" smtClean="0"/>
              <a:t>iPhone</a:t>
            </a:r>
            <a:r>
              <a:rPr lang="ja-JP" altLang="en-US" dirty="0" smtClean="0"/>
              <a:t>、下旬に</a:t>
            </a:r>
            <a:r>
              <a:rPr lang="en-US" altLang="ja-JP" dirty="0" smtClean="0"/>
              <a:t>Android</a:t>
            </a:r>
            <a:r>
              <a:rPr lang="ja-JP" altLang="en-US" dirty="0" smtClean="0"/>
              <a:t>対応</a:t>
            </a:r>
            <a:endParaRPr lang="en-US" altLang="ja-JP" dirty="0" smtClean="0"/>
          </a:p>
          <a:p>
            <a:r>
              <a:rPr lang="ja-JP" altLang="en-US" dirty="0" smtClean="0"/>
              <a:t>タイプ的には</a:t>
            </a:r>
            <a:r>
              <a:rPr lang="en-US" altLang="ja-JP" dirty="0" smtClean="0"/>
              <a:t>Delphi</a:t>
            </a:r>
            <a:r>
              <a:rPr lang="ja-JP" altLang="en-US" dirty="0" smtClean="0"/>
              <a:t>で作成後にネイティブ変換するようです</a:t>
            </a:r>
            <a:endParaRPr lang="en-US" altLang="ja-JP" dirty="0" smtClean="0"/>
          </a:p>
          <a:p>
            <a:pPr>
              <a:buNone/>
            </a:pPr>
            <a:r>
              <a:rPr lang="ja-JP" altLang="en-US" dirty="0" smtClean="0"/>
              <a:t>→開発者はリアルコードって言っている・・・</a:t>
            </a:r>
            <a:endParaRPr lang="en-US" altLang="ja-JP" dirty="0" smtClean="0"/>
          </a:p>
          <a:p>
            <a:r>
              <a:rPr lang="ja-JP" altLang="en-US" dirty="0" smtClean="0"/>
              <a:t>まあ、有料っぽいのでどうでしょうかね。</a:t>
            </a:r>
            <a:endParaRPr kumimoji="1" lang="en-US" altLang="ja-JP" dirty="0" smtClean="0"/>
          </a:p>
          <a:p>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1-3-1. SDN</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2012</a:t>
            </a:r>
            <a:r>
              <a:rPr lang="ja-JP" altLang="en-US" dirty="0" smtClean="0"/>
              <a:t>年後半から技術記事などでよく出てくる「</a:t>
            </a:r>
            <a:r>
              <a:rPr lang="en-US" altLang="ja-JP" dirty="0" smtClean="0"/>
              <a:t>SDN</a:t>
            </a:r>
            <a:r>
              <a:rPr lang="ja-JP" altLang="en-US" dirty="0" smtClean="0"/>
              <a:t>」って知ってますか？</a:t>
            </a:r>
            <a:endParaRPr lang="en-US" altLang="ja-JP" dirty="0" smtClean="0"/>
          </a:p>
          <a:p>
            <a:pPr>
              <a:buNone/>
            </a:pPr>
            <a:r>
              <a:rPr lang="ja-JP" altLang="en-US" dirty="0" smtClean="0"/>
              <a:t>→最近、結構見かけますね！</a:t>
            </a:r>
            <a:endParaRPr lang="en-US" altLang="ja-JP" dirty="0" smtClean="0"/>
          </a:p>
          <a:p>
            <a:r>
              <a:rPr kumimoji="1" lang="en-US" altLang="ja-JP" dirty="0" smtClean="0"/>
              <a:t>AKB</a:t>
            </a:r>
            <a:r>
              <a:rPr kumimoji="1" lang="ja-JP" altLang="en-US" dirty="0" smtClean="0"/>
              <a:t>の系列ではないですよ・・・</a:t>
            </a:r>
            <a:endParaRPr kumimoji="1" lang="en-US" altLang="ja-JP" dirty="0" smtClean="0"/>
          </a:p>
          <a:p>
            <a:r>
              <a:rPr lang="ja-JP" altLang="en-US" dirty="0" smtClean="0"/>
              <a:t>わからない人もスペルから想像して？</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1-3-1-1. SDN</a:t>
            </a:r>
            <a:r>
              <a:rPr kumimoji="1" lang="ja-JP" altLang="en-US" dirty="0" smtClean="0"/>
              <a:t>とは</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SDN</a:t>
            </a:r>
            <a:r>
              <a:rPr kumimoji="1" lang="ja-JP" altLang="en-US" dirty="0" smtClean="0"/>
              <a:t>（</a:t>
            </a:r>
            <a:r>
              <a:rPr kumimoji="1" lang="en-US" altLang="ja-JP" dirty="0" smtClean="0"/>
              <a:t>Software Defined Networking</a:t>
            </a:r>
            <a:r>
              <a:rPr kumimoji="1" lang="ja-JP" altLang="en-US" dirty="0" smtClean="0"/>
              <a:t>）とはネットワークの制御（トラフィック・フロー）をプログラムにより制御するネットワークアーキテクチャーである</a:t>
            </a:r>
            <a:endParaRPr kumimoji="1" lang="en-US" altLang="ja-JP" dirty="0" smtClean="0"/>
          </a:p>
          <a:p>
            <a:r>
              <a:rPr lang="ja-JP" altLang="en-US" dirty="0" smtClean="0"/>
              <a:t>「アプリケーション」、「コントロール」、「インフラストラクチャー」の三層で構成</a:t>
            </a:r>
            <a:endParaRPr lang="en-US" altLang="ja-JP" dirty="0" smtClean="0"/>
          </a:p>
          <a:p>
            <a:r>
              <a:rPr kumimoji="1" lang="ja-JP" altLang="en-US" dirty="0" smtClean="0"/>
              <a:t>従来の高価な製品ではなく、安い製品</a:t>
            </a:r>
            <a:r>
              <a:rPr kumimoji="1" lang="en-US" altLang="ja-JP" dirty="0" smtClean="0"/>
              <a:t>+SDN</a:t>
            </a:r>
            <a:r>
              <a:rPr kumimoji="1" lang="ja-JP" altLang="en-US" dirty="0" smtClean="0"/>
              <a:t>でコストダウンを行なうのが目的</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kumimoji="1" lang="ja-JP" altLang="en-US" dirty="0" smtClean="0"/>
              <a:t>今月の技術トピックス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今月のトピックスは以下の通り</a:t>
            </a:r>
            <a:endParaRPr lang="en-US" altLang="ja-JP" dirty="0" smtClean="0"/>
          </a:p>
          <a:p>
            <a:pPr marL="514350" indent="-514350">
              <a:buAutoNum type="arabicParenBoth"/>
            </a:pPr>
            <a:r>
              <a:rPr lang="ja-JP" altLang="en-US" dirty="0" smtClean="0"/>
              <a:t>リリース情報</a:t>
            </a:r>
            <a:endParaRPr lang="en-US" altLang="ja-JP" dirty="0" smtClean="0"/>
          </a:p>
          <a:p>
            <a:pPr marL="514350" indent="-514350">
              <a:buAutoNum type="arabicParenBoth"/>
            </a:pPr>
            <a:r>
              <a:rPr lang="ja-JP" altLang="en-US" dirty="0" smtClean="0"/>
              <a:t>モバイル関連</a:t>
            </a:r>
            <a:endParaRPr lang="en-US" altLang="ja-JP" dirty="0" smtClean="0"/>
          </a:p>
          <a:p>
            <a:pPr marL="514350" indent="-514350">
              <a:buAutoNum type="arabicParenBoth"/>
            </a:pPr>
            <a:r>
              <a:rPr lang="ja-JP" altLang="en-US" dirty="0" smtClean="0"/>
              <a:t>トレンド技術</a:t>
            </a:r>
            <a:endParaRPr kumimoji="1" lang="en-US" altLang="ja-JP"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1-3-1-2. </a:t>
            </a:r>
            <a:r>
              <a:rPr kumimoji="1" lang="ja-JP" altLang="en-US" dirty="0" smtClean="0"/>
              <a:t>アーキテクチャー構成</a:t>
            </a:r>
            <a:endParaRPr kumimoji="1" lang="ja-JP" alt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191047" y="2296514"/>
            <a:ext cx="4761905" cy="3133334"/>
          </a:xfrm>
          <a:prstGeom prst="rect">
            <a:avLst/>
          </a:prstGeom>
          <a:noFill/>
          <a:ln w="9525">
            <a:noFill/>
            <a:miter lim="800000"/>
            <a:headEnd/>
            <a:tailEnd/>
          </a:ln>
        </p:spPr>
      </p:pic>
      <p:sp>
        <p:nvSpPr>
          <p:cNvPr id="5" name="テキスト ボックス 4"/>
          <p:cNvSpPr txBox="1"/>
          <p:nvPr/>
        </p:nvSpPr>
        <p:spPr>
          <a:xfrm>
            <a:off x="1043608" y="5661248"/>
            <a:ext cx="7560840" cy="369332"/>
          </a:xfrm>
          <a:prstGeom prst="rect">
            <a:avLst/>
          </a:prstGeom>
          <a:noFill/>
        </p:spPr>
        <p:txBody>
          <a:bodyPr wrap="square" rtlCol="0">
            <a:spAutoFit/>
          </a:bodyPr>
          <a:lstStyle/>
          <a:p>
            <a:r>
              <a:rPr kumimoji="1" lang="en-US" altLang="ja-JP" dirty="0" smtClean="0"/>
              <a:t>【</a:t>
            </a:r>
            <a:r>
              <a:rPr kumimoji="1" lang="ja-JP" altLang="en-US" dirty="0" smtClean="0"/>
              <a:t>上記資料（引用）</a:t>
            </a:r>
            <a:r>
              <a:rPr lang="en-US" altLang="ja-JP" dirty="0" smtClean="0"/>
              <a:t>】http://enterprisezine.jp/iti/detail/4450</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1-3-2-1. HTTP2.0 DRAFT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HTTP2.0</a:t>
            </a:r>
            <a:r>
              <a:rPr kumimoji="1" lang="ja-JP" altLang="en-US" dirty="0" smtClean="0"/>
              <a:t>の仕様策定で</a:t>
            </a:r>
            <a:r>
              <a:rPr kumimoji="1" lang="en-US" altLang="ja-JP" dirty="0" smtClean="0"/>
              <a:t>SPDY</a:t>
            </a:r>
            <a:r>
              <a:rPr kumimoji="1" lang="ja-JP" altLang="en-US" dirty="0" smtClean="0"/>
              <a:t>という文字が消えている！</a:t>
            </a:r>
            <a:endParaRPr kumimoji="1" lang="en-US" altLang="ja-JP" dirty="0" smtClean="0"/>
          </a:p>
          <a:p>
            <a:pPr>
              <a:buNone/>
            </a:pPr>
            <a:r>
              <a:rPr lang="ja-JP" altLang="en-US" dirty="0" smtClean="0"/>
              <a:t>→この辺は日向先生が調べていたので詳しいかも？？</a:t>
            </a:r>
            <a:endParaRPr kumimoji="1" lang="en-US" altLang="ja-JP" dirty="0" smtClean="0"/>
          </a:p>
          <a:p>
            <a:pPr>
              <a:buNone/>
            </a:pPr>
            <a:r>
              <a:rPr lang="en-US" altLang="ja-JP" dirty="0" smtClean="0"/>
              <a:t>【</a:t>
            </a:r>
            <a:r>
              <a:rPr lang="ja-JP" altLang="en-US" dirty="0" smtClean="0"/>
              <a:t>参考</a:t>
            </a:r>
            <a:r>
              <a:rPr lang="en-US" altLang="ja-JP" dirty="0" smtClean="0"/>
              <a:t>】http://tools.ietf.org/wg/httpbis/draft-ietf-httpbis-http2/draft-ietf-httpbis-http2-01-from-00.diff.html</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1-3-2-2. Facebook</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Fadcebook</a:t>
            </a:r>
            <a:r>
              <a:rPr kumimoji="1" lang="ja-JP" altLang="en-US" dirty="0" smtClean="0"/>
              <a:t>が</a:t>
            </a:r>
            <a:r>
              <a:rPr kumimoji="1" lang="en-US" altLang="ja-JP" dirty="0" smtClean="0"/>
              <a:t>SPDY</a:t>
            </a:r>
            <a:r>
              <a:rPr kumimoji="1" lang="ja-JP" altLang="en-US" dirty="0" smtClean="0"/>
              <a:t>対応になりました！</a:t>
            </a:r>
            <a:endParaRPr kumimoji="1" lang="en-US" altLang="ja-JP" dirty="0" smtClean="0"/>
          </a:p>
          <a:p>
            <a:r>
              <a:rPr lang="ja-JP" altLang="en-US" dirty="0" smtClean="0"/>
              <a:t>現在、主要なサービスで</a:t>
            </a:r>
            <a:r>
              <a:rPr lang="en-US" altLang="ja-JP" dirty="0" smtClean="0"/>
              <a:t>SPDY</a:t>
            </a:r>
            <a:r>
              <a:rPr lang="ja-JP" altLang="en-US" dirty="0" smtClean="0"/>
              <a:t>サイトは以下のサービス</a:t>
            </a:r>
            <a:endParaRPr lang="en-US" altLang="ja-JP" dirty="0" smtClean="0"/>
          </a:p>
          <a:p>
            <a:pPr marL="514350" indent="-514350">
              <a:buAutoNum type="arabicParenBoth"/>
            </a:pPr>
            <a:r>
              <a:rPr lang="en-US" altLang="ja-JP" dirty="0" smtClean="0"/>
              <a:t>LINE</a:t>
            </a:r>
          </a:p>
          <a:p>
            <a:pPr marL="514350" indent="-514350">
              <a:buAutoNum type="arabicParenBoth"/>
            </a:pPr>
            <a:r>
              <a:rPr kumimoji="1" lang="en-US" altLang="ja-JP" dirty="0" smtClean="0"/>
              <a:t>twitter</a:t>
            </a:r>
          </a:p>
          <a:p>
            <a:pPr>
              <a:buNone/>
            </a:pPr>
            <a:r>
              <a:rPr lang="en-US" altLang="ja-JP" dirty="0" smtClean="0"/>
              <a:t>【</a:t>
            </a:r>
            <a:r>
              <a:rPr lang="ja-JP" altLang="en-US" dirty="0" smtClean="0"/>
              <a:t>参照</a:t>
            </a:r>
            <a:r>
              <a:rPr lang="en-US" altLang="ja-JP" dirty="0" smtClean="0"/>
              <a:t>】http://d.hatena.ne.jp/jovi0608/20130123/1358895995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1-3-2-3. SPDY</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SPDY</a:t>
            </a:r>
            <a:r>
              <a:rPr kumimoji="1" lang="ja-JP" altLang="en-US" dirty="0" smtClean="0"/>
              <a:t>とは？</a:t>
            </a:r>
            <a:endParaRPr kumimoji="1" lang="en-US" altLang="ja-JP" dirty="0" smtClean="0"/>
          </a:p>
          <a:p>
            <a:r>
              <a:rPr lang="ja-JP" altLang="en-US" dirty="0" smtClean="0"/>
              <a:t>帰社日で説明したからわかってますよね？</a:t>
            </a:r>
            <a:endParaRPr lang="en-US" altLang="ja-JP" dirty="0" smtClean="0"/>
          </a:p>
          <a:p>
            <a:r>
              <a:rPr lang="ja-JP" altLang="en-US" dirty="0" smtClean="0"/>
              <a:t>さあ、誰か説明してください</a:t>
            </a:r>
            <a:endParaRPr lang="en-US" altLang="ja-JP" dirty="0" smtClean="0"/>
          </a:p>
          <a:p>
            <a:pPr>
              <a:buNone/>
            </a:pPr>
            <a:r>
              <a:rPr lang="ja-JP" altLang="en-US" dirty="0" smtClean="0"/>
              <a:t>→説明できない人は知らない技術を聞いても自分で調べない人（</a:t>
            </a:r>
            <a:r>
              <a:rPr lang="ja-JP" altLang="en-US" b="1" dirty="0" smtClean="0">
                <a:solidFill>
                  <a:srgbClr val="FF0000"/>
                </a:solidFill>
              </a:rPr>
              <a:t>スキルアップのチャンスを逃している人</a:t>
            </a:r>
            <a:r>
              <a:rPr lang="ja-JP" altLang="en-US" dirty="0" smtClean="0"/>
              <a:t>）</a:t>
            </a:r>
            <a:endParaRPr lang="en-US" altLang="ja-JP"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1-3-2-4. SPDY</a:t>
            </a:r>
            <a:r>
              <a:rPr kumimoji="1" lang="ja-JP" altLang="en-US" dirty="0" smtClean="0"/>
              <a:t>とは</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Google</a:t>
            </a:r>
            <a:r>
              <a:rPr lang="ja-JP" altLang="en-US" dirty="0" smtClean="0"/>
              <a:t>が提唱している高速な</a:t>
            </a:r>
            <a:r>
              <a:rPr lang="en-US" altLang="ja-JP" dirty="0" smtClean="0"/>
              <a:t>Web</a:t>
            </a:r>
            <a:r>
              <a:rPr lang="ja-JP" altLang="en-US" dirty="0" smtClean="0"/>
              <a:t>コンテンツ転送を実現するための新しいネットワークプロトコル</a:t>
            </a:r>
            <a:endParaRPr lang="en-US" altLang="ja-JP" dirty="0" smtClean="0"/>
          </a:p>
          <a:p>
            <a:r>
              <a:rPr kumimoji="1" lang="en-US" altLang="ja-JP" dirty="0" smtClean="0"/>
              <a:t>HTTP</a:t>
            </a:r>
            <a:r>
              <a:rPr kumimoji="1" lang="ja-JP" altLang="en-US" dirty="0" smtClean="0"/>
              <a:t>との違いは？</a:t>
            </a:r>
            <a:endParaRPr kumimoji="1" lang="en-US" altLang="ja-JP" dirty="0" smtClean="0"/>
          </a:p>
          <a:p>
            <a:pPr marL="514350" indent="-514350">
              <a:buAutoNum type="arabicParenBoth"/>
            </a:pPr>
            <a:r>
              <a:rPr lang="en-US" altLang="ja-JP" dirty="0" smtClean="0"/>
              <a:t>1</a:t>
            </a:r>
            <a:r>
              <a:rPr lang="ja-JP" altLang="en-US" dirty="0" smtClean="0"/>
              <a:t>つのコネクションで複数リクエスト</a:t>
            </a:r>
            <a:endParaRPr lang="en-US" altLang="ja-JP" dirty="0" smtClean="0"/>
          </a:p>
          <a:p>
            <a:pPr marL="514350" indent="-514350">
              <a:buAutoNum type="arabicParenBoth"/>
            </a:pPr>
            <a:r>
              <a:rPr kumimoji="1" lang="ja-JP" altLang="en-US" dirty="0" smtClean="0"/>
              <a:t>リクエストに優先度を付けることが可能</a:t>
            </a:r>
            <a:endParaRPr kumimoji="1" lang="en-US" altLang="ja-JP" dirty="0" smtClean="0"/>
          </a:p>
          <a:p>
            <a:pPr marL="514350" indent="-514350">
              <a:buAutoNum type="arabicParenBoth"/>
            </a:pPr>
            <a:r>
              <a:rPr lang="ja-JP" altLang="en-US" dirty="0" smtClean="0"/>
              <a:t>不要なヘッダの削除</a:t>
            </a:r>
            <a:r>
              <a:rPr lang="en-US" altLang="ja-JP" dirty="0" smtClean="0"/>
              <a:t>&amp;</a:t>
            </a:r>
            <a:r>
              <a:rPr lang="ja-JP" altLang="en-US" dirty="0" smtClean="0"/>
              <a:t>圧縮（デフォルト）</a:t>
            </a:r>
            <a:endParaRPr lang="en-US" altLang="ja-JP" dirty="0" smtClean="0"/>
          </a:p>
          <a:p>
            <a:pPr marL="514350" indent="-514350">
              <a:buAutoNum type="arabicParenBoth"/>
            </a:pPr>
            <a:r>
              <a:rPr kumimoji="1" lang="ja-JP" altLang="en-US" dirty="0" smtClean="0"/>
              <a:t>サーバプッシュ通信をサポート</a:t>
            </a:r>
            <a:endParaRPr kumimoji="1" lang="en-US" altLang="ja-JP"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1-3-3-1. QUnit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それほど、流行の技術というわけでは無いですが・・・</a:t>
            </a:r>
            <a:endParaRPr kumimoji="1" lang="en-US" altLang="ja-JP" dirty="0" smtClean="0"/>
          </a:p>
          <a:p>
            <a:r>
              <a:rPr lang="ja-JP" altLang="en-US" dirty="0" smtClean="0"/>
              <a:t>最近、</a:t>
            </a:r>
            <a:r>
              <a:rPr lang="en-US" altLang="ja-JP" dirty="0" smtClean="0"/>
              <a:t>JQuery</a:t>
            </a:r>
            <a:r>
              <a:rPr lang="ja-JP" altLang="en-US" dirty="0" smtClean="0"/>
              <a:t>の話題が多いのでついでに</a:t>
            </a:r>
            <a:endParaRPr lang="en-US" altLang="ja-JP" dirty="0" smtClean="0"/>
          </a:p>
          <a:p>
            <a:r>
              <a:rPr kumimoji="1" lang="ja-JP" altLang="en-US" dirty="0" smtClean="0"/>
              <a:t>ところで</a:t>
            </a:r>
            <a:r>
              <a:rPr kumimoji="1" lang="en-US" altLang="ja-JP" dirty="0" smtClean="0"/>
              <a:t>QUnit</a:t>
            </a:r>
            <a:r>
              <a:rPr kumimoji="1" lang="ja-JP" altLang="en-US" dirty="0" smtClean="0"/>
              <a:t>知ってますか？</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1-3-3-2. QUnit</a:t>
            </a:r>
            <a:r>
              <a:rPr kumimoji="1" lang="ja-JP" altLang="en-US" dirty="0" smtClean="0"/>
              <a:t>とは</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J</a:t>
            </a:r>
            <a:r>
              <a:rPr kumimoji="1" lang="en-US" altLang="ja-JP" dirty="0" smtClean="0"/>
              <a:t>avaScript</a:t>
            </a:r>
            <a:r>
              <a:rPr kumimoji="1" lang="ja-JP" altLang="en-US" dirty="0" smtClean="0"/>
              <a:t>をユニットテストできるフレームワークです</a:t>
            </a:r>
            <a:endParaRPr kumimoji="1" lang="en-US" altLang="ja-JP" dirty="0" smtClean="0"/>
          </a:p>
          <a:p>
            <a:r>
              <a:rPr kumimoji="1" lang="ja-JP" altLang="en-US" dirty="0" smtClean="0"/>
              <a:t>もともとは</a:t>
            </a:r>
            <a:r>
              <a:rPr kumimoji="1" lang="en-US" altLang="ja-JP" dirty="0" smtClean="0"/>
              <a:t>JQuery</a:t>
            </a:r>
            <a:r>
              <a:rPr kumimoji="1" lang="ja-JP" altLang="en-US" dirty="0" smtClean="0"/>
              <a:t>用のテストユニットだったが、現在はその依存性はなく、</a:t>
            </a:r>
            <a:r>
              <a:rPr lang="ja-JP" altLang="en-US" dirty="0" smtClean="0"/>
              <a:t>通常の</a:t>
            </a:r>
            <a:r>
              <a:rPr lang="en-US" altLang="ja-JP" dirty="0" smtClean="0"/>
              <a:t>JavaScript</a:t>
            </a:r>
            <a:r>
              <a:rPr lang="ja-JP" altLang="en-US" dirty="0" smtClean="0"/>
              <a:t>にも使用できる</a:t>
            </a:r>
            <a:endParaRPr lang="en-US" altLang="ja-JP" dirty="0" smtClean="0"/>
          </a:p>
          <a:p>
            <a:pPr>
              <a:buNone/>
            </a:pPr>
            <a:r>
              <a:rPr kumimoji="1" lang="en-US" altLang="ja-JP" dirty="0" smtClean="0"/>
              <a:t>【</a:t>
            </a:r>
            <a:r>
              <a:rPr kumimoji="1" lang="ja-JP" altLang="en-US" dirty="0" smtClean="0"/>
              <a:t>参照</a:t>
            </a:r>
            <a:r>
              <a:rPr lang="en-US" altLang="ja-JP" dirty="0" smtClean="0"/>
              <a:t>】</a:t>
            </a:r>
            <a:r>
              <a:rPr lang="en-US" altLang="ja-JP" dirty="0" smtClean="0">
                <a:hlinkClick r:id="rId2"/>
              </a:rPr>
              <a:t>http://qunitjs.com/</a:t>
            </a:r>
            <a:endParaRPr lang="en-US" altLang="ja-JP" dirty="0" smtClean="0"/>
          </a:p>
          <a:p>
            <a:pPr>
              <a:buNone/>
            </a:pPr>
            <a:r>
              <a:rPr kumimoji="1" lang="ja-JP" altLang="en-US" dirty="0" smtClean="0"/>
              <a:t>→上記サイトに載っているサンプル説明</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1-3-3-3. </a:t>
            </a:r>
            <a:r>
              <a:rPr kumimoji="1" lang="ja-JP" altLang="en-US" dirty="0" smtClean="0"/>
              <a:t>サンプル</a:t>
            </a:r>
            <a:r>
              <a:rPr lang="en-US" altLang="ja-JP" dirty="0" smtClean="0"/>
              <a:t>1</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試験を実施</a:t>
            </a:r>
            <a:r>
              <a:rPr lang="en-US" altLang="ja-JP" dirty="0" smtClean="0"/>
              <a:t>&amp;</a:t>
            </a:r>
            <a:r>
              <a:rPr lang="ja-JP" altLang="en-US" dirty="0" smtClean="0"/>
              <a:t>結果出力する</a:t>
            </a:r>
            <a:r>
              <a:rPr lang="en-US" altLang="ja-JP" dirty="0" smtClean="0"/>
              <a:t>HTML</a:t>
            </a:r>
            <a:r>
              <a:rPr lang="ja-JP" altLang="en-US" dirty="0" smtClean="0"/>
              <a:t>作成</a:t>
            </a:r>
            <a:endParaRPr lang="en-US" altLang="ja-JP" dirty="0" smtClean="0"/>
          </a:p>
          <a:p>
            <a:pPr>
              <a:buNone/>
            </a:pPr>
            <a:r>
              <a:rPr lang="en-US" altLang="ja-JP" dirty="0" smtClean="0"/>
              <a:t>&lt;head&gt;</a:t>
            </a:r>
          </a:p>
          <a:p>
            <a:pPr>
              <a:buNone/>
            </a:pPr>
            <a:r>
              <a:rPr lang="en-US" altLang="ja-JP" dirty="0" smtClean="0"/>
              <a:t>&lt;link rel="stylesheet" href="resources/qunit.css"&gt;</a:t>
            </a:r>
          </a:p>
          <a:p>
            <a:pPr>
              <a:buNone/>
            </a:pPr>
            <a:r>
              <a:rPr lang="en-US" altLang="ja-JP" dirty="0" smtClean="0"/>
              <a:t>&lt;/head&gt;</a:t>
            </a:r>
          </a:p>
          <a:p>
            <a:pPr>
              <a:buNone/>
            </a:pPr>
            <a:r>
              <a:rPr lang="en-US" altLang="ja-JP" dirty="0" smtClean="0"/>
              <a:t>&lt;body&gt;</a:t>
            </a:r>
          </a:p>
          <a:p>
            <a:pPr>
              <a:buNone/>
            </a:pPr>
            <a:r>
              <a:rPr lang="en-US" altLang="ja-JP" dirty="0" smtClean="0"/>
              <a:t>&lt;div id="qunit"&gt;&lt;/div&gt;</a:t>
            </a:r>
          </a:p>
          <a:p>
            <a:pPr>
              <a:buNone/>
            </a:pPr>
            <a:r>
              <a:rPr lang="en-US" altLang="ja-JP" dirty="0" smtClean="0"/>
              <a:t>&lt;div id="qunit-fixture"&gt;&lt;/div&gt;</a:t>
            </a:r>
          </a:p>
          <a:p>
            <a:pPr>
              <a:buNone/>
            </a:pPr>
            <a:r>
              <a:rPr lang="en-US" altLang="ja-JP" dirty="0" smtClean="0"/>
              <a:t>&lt;script src="resources/qunit.js"&gt;&lt;/script&gt;</a:t>
            </a:r>
          </a:p>
          <a:p>
            <a:pPr>
              <a:buNone/>
            </a:pPr>
            <a:r>
              <a:rPr lang="en-US" altLang="ja-JP" dirty="0" smtClean="0">
                <a:solidFill>
                  <a:srgbClr val="00B050"/>
                </a:solidFill>
              </a:rPr>
              <a:t>&lt;script src="resources/tests.js"&gt;</a:t>
            </a:r>
            <a:r>
              <a:rPr lang="en-US" altLang="ja-JP" dirty="0" smtClean="0"/>
              <a:t>&lt;/script&gt;</a:t>
            </a:r>
          </a:p>
          <a:p>
            <a:pPr>
              <a:buNone/>
            </a:pPr>
            <a:r>
              <a:rPr lang="en-US" altLang="ja-JP" dirty="0" smtClean="0"/>
              <a:t>&lt;/body&gt;</a:t>
            </a:r>
          </a:p>
          <a:p>
            <a:pPr>
              <a:buNone/>
            </a:pPr>
            <a:r>
              <a:rPr lang="en-US" altLang="ja-JP" dirty="0" smtClean="0"/>
              <a:t>&lt;/html&gt;</a:t>
            </a:r>
          </a:p>
          <a:p>
            <a:r>
              <a:rPr lang="ja-JP" altLang="en-US" dirty="0" smtClean="0">
                <a:solidFill>
                  <a:srgbClr val="00B050"/>
                </a:solidFill>
              </a:rPr>
              <a:t>緑部分</a:t>
            </a:r>
            <a:r>
              <a:rPr lang="ja-JP" altLang="en-US" dirty="0" smtClean="0"/>
              <a:t>に実際に試験する</a:t>
            </a:r>
            <a:r>
              <a:rPr lang="en-US" altLang="ja-JP" dirty="0" smtClean="0"/>
              <a:t>JavaScript</a:t>
            </a:r>
            <a:r>
              <a:rPr lang="ja-JP" altLang="en-US" dirty="0" smtClean="0"/>
              <a:t>を記述する</a:t>
            </a:r>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1-3-3-4. </a:t>
            </a:r>
            <a:r>
              <a:rPr kumimoji="1" lang="ja-JP" altLang="en-US" dirty="0" smtClean="0"/>
              <a:t>サンプル２</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次に試験する</a:t>
            </a:r>
            <a:r>
              <a:rPr kumimoji="1" lang="en-US" altLang="ja-JP" dirty="0" smtClean="0"/>
              <a:t>JavaScript</a:t>
            </a:r>
            <a:r>
              <a:rPr kumimoji="1" lang="ja-JP" altLang="en-US" dirty="0" smtClean="0"/>
              <a:t>を記述</a:t>
            </a:r>
            <a:endParaRPr kumimoji="1" lang="en-US" altLang="ja-JP" dirty="0" smtClean="0"/>
          </a:p>
          <a:p>
            <a:pPr>
              <a:buNone/>
            </a:pPr>
            <a:r>
              <a:rPr lang="en-US" altLang="ja-JP" dirty="0" smtClean="0"/>
              <a:t>test( "hello test", function() {</a:t>
            </a:r>
          </a:p>
          <a:p>
            <a:pPr>
              <a:buNone/>
            </a:pPr>
            <a:r>
              <a:rPr lang="en-US" altLang="ja-JP" dirty="0" smtClean="0"/>
              <a:t>ok( 1 == "1", "Passed!" );</a:t>
            </a:r>
          </a:p>
          <a:p>
            <a:pPr>
              <a:buNone/>
            </a:pPr>
            <a:r>
              <a:rPr lang="en-US" altLang="ja-JP" dirty="0" smtClean="0"/>
              <a:t>});</a:t>
            </a:r>
            <a:endParaRPr kumimoji="1" lang="en-US" altLang="ja-JP" dirty="0" smtClean="0"/>
          </a:p>
          <a:p>
            <a:r>
              <a:rPr kumimoji="1" lang="ja-JP" altLang="en-US" dirty="0" smtClean="0"/>
              <a:t>そして、サンプル１で作成</a:t>
            </a:r>
            <a:r>
              <a:rPr lang="ja-JP" altLang="en-US" dirty="0" smtClean="0"/>
              <a:t>した</a:t>
            </a:r>
            <a:r>
              <a:rPr lang="en-US" altLang="ja-JP" dirty="0" smtClean="0"/>
              <a:t>html</a:t>
            </a:r>
            <a:r>
              <a:rPr lang="ja-JP" altLang="en-US" dirty="0" smtClean="0"/>
              <a:t>にブラウザでアクセスすると結果出力</a:t>
            </a:r>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1-3-3-5. </a:t>
            </a:r>
            <a:r>
              <a:rPr kumimoji="1" lang="ja-JP" altLang="en-US" dirty="0" smtClean="0"/>
              <a:t>サンプル（結果）</a:t>
            </a:r>
            <a:endParaRPr kumimoji="1" lang="ja-JP" alt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57200" y="1942334"/>
            <a:ext cx="8229600" cy="384169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1-1-1-1. Cassandra1.2</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en-US" altLang="ja-JP" dirty="0" smtClean="0"/>
              <a:t>Cassandra1.2</a:t>
            </a:r>
            <a:r>
              <a:rPr kumimoji="1" lang="ja-JP" altLang="en-US" dirty="0" smtClean="0"/>
              <a:t>がリリース</a:t>
            </a:r>
            <a:endParaRPr kumimoji="1" lang="en-US" altLang="ja-JP" dirty="0" smtClean="0"/>
          </a:p>
          <a:p>
            <a:r>
              <a:rPr lang="ja-JP" altLang="en-US" dirty="0" smtClean="0"/>
              <a:t>いくつか新機能が追加された中で興味が沸いたものを紹介</a:t>
            </a:r>
            <a:endParaRPr lang="en-US" altLang="ja-JP" dirty="0" smtClean="0"/>
          </a:p>
          <a:p>
            <a:pPr>
              <a:buNone/>
            </a:pPr>
            <a:r>
              <a:rPr lang="en-US" altLang="ja-JP" dirty="0" smtClean="0"/>
              <a:t>(1) </a:t>
            </a:r>
            <a:r>
              <a:rPr lang="ja-JP" altLang="en-US" dirty="0" smtClean="0"/>
              <a:t>アトミックバッチ</a:t>
            </a:r>
            <a:endParaRPr lang="en-US" altLang="ja-JP" dirty="0" smtClean="0"/>
          </a:p>
          <a:p>
            <a:pPr>
              <a:buNone/>
            </a:pPr>
            <a:r>
              <a:rPr lang="ja-JP" altLang="en-US" dirty="0" smtClean="0"/>
              <a:t>→トランザクションの整合性を確保できる</a:t>
            </a:r>
            <a:endParaRPr kumimoji="1" lang="en-US" altLang="ja-JP" dirty="0" smtClean="0"/>
          </a:p>
          <a:p>
            <a:pPr>
              <a:buNone/>
            </a:pPr>
            <a:r>
              <a:rPr lang="en-US" altLang="ja-JP" dirty="0" smtClean="0"/>
              <a:t>(2) </a:t>
            </a:r>
            <a:r>
              <a:rPr lang="ja-JP" altLang="en-US" dirty="0" smtClean="0"/>
              <a:t>仮想ノード</a:t>
            </a:r>
            <a:endParaRPr lang="en-US" altLang="ja-JP" dirty="0" smtClean="0"/>
          </a:p>
          <a:p>
            <a:pPr>
              <a:buNone/>
            </a:pPr>
            <a:r>
              <a:rPr lang="ja-JP" altLang="en-US" dirty="0" smtClean="0"/>
              <a:t>→</a:t>
            </a:r>
            <a:r>
              <a:rPr lang="en-US" altLang="ja-JP" dirty="0" smtClean="0"/>
              <a:t>【</a:t>
            </a:r>
            <a:r>
              <a:rPr lang="ja-JP" altLang="en-US" dirty="0" smtClean="0"/>
              <a:t>参考</a:t>
            </a:r>
            <a:r>
              <a:rPr lang="en-US" altLang="ja-JP" dirty="0" smtClean="0"/>
              <a:t>】http://www.datastax.com/dev/blog/virtual-nodes-in-cassandra-1-2</a:t>
            </a:r>
          </a:p>
          <a:p>
            <a:pPr>
              <a:buNone/>
            </a:pPr>
            <a:r>
              <a:rPr kumimoji="1" lang="en-US" altLang="ja-JP" dirty="0" smtClean="0"/>
              <a:t>(3)  CQL3</a:t>
            </a:r>
          </a:p>
          <a:p>
            <a:pPr>
              <a:buNone/>
            </a:pPr>
            <a:r>
              <a:rPr lang="ja-JP" altLang="en-US" dirty="0" smtClean="0"/>
              <a:t>→正式版として組み込まれた</a:t>
            </a:r>
            <a:endParaRPr lang="en-US" altLang="ja-JP" dirty="0" smtClean="0"/>
          </a:p>
          <a:p>
            <a:pPr>
              <a:buNone/>
            </a:pPr>
            <a:r>
              <a:rPr lang="en-US" altLang="ja-JP" dirty="0" smtClean="0"/>
              <a:t>【</a:t>
            </a:r>
            <a:r>
              <a:rPr lang="ja-JP" altLang="en-US" dirty="0" smtClean="0"/>
              <a:t>参考</a:t>
            </a:r>
            <a:r>
              <a:rPr lang="en-US" altLang="ja-JP" dirty="0" smtClean="0"/>
              <a:t>】http://www.datastax.com/docs/1.2/index</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1-3-4-1. JQuery</a:t>
            </a:r>
            <a:r>
              <a:rPr kumimoji="1" lang="ja-JP" altLang="en-US" dirty="0" smtClean="0"/>
              <a:t>新機能の前に</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上記で</a:t>
            </a:r>
            <a:r>
              <a:rPr lang="en-US" altLang="ja-JP" dirty="0" smtClean="0"/>
              <a:t>JQuery1.9</a:t>
            </a:r>
            <a:r>
              <a:rPr lang="ja-JP" altLang="en-US" dirty="0" smtClean="0"/>
              <a:t>リリースの話をしましたので追加された機能を</a:t>
            </a:r>
            <a:r>
              <a:rPr lang="en-US" altLang="ja-JP" dirty="0" smtClean="0"/>
              <a:t>1</a:t>
            </a:r>
            <a:r>
              <a:rPr lang="ja-JP" altLang="en-US" dirty="0" smtClean="0"/>
              <a:t>つ説明</a:t>
            </a:r>
            <a:endParaRPr lang="en-US" altLang="ja-JP" dirty="0" smtClean="0"/>
          </a:p>
          <a:p>
            <a:r>
              <a:rPr lang="ja-JP" altLang="en-US" dirty="0" smtClean="0"/>
              <a:t>追加機能の説明の前に「</a:t>
            </a:r>
            <a:r>
              <a:rPr lang="en-US" altLang="ja-JP" dirty="0" smtClean="0"/>
              <a:t>jquery.js</a:t>
            </a:r>
            <a:r>
              <a:rPr lang="ja-JP" altLang="en-US" dirty="0" smtClean="0"/>
              <a:t>」、「</a:t>
            </a:r>
            <a:r>
              <a:rPr lang="en-US" altLang="ja-JP" dirty="0" smtClean="0"/>
              <a:t>jquery-min.js</a:t>
            </a:r>
            <a:r>
              <a:rPr lang="ja-JP" altLang="en-US" dirty="0" smtClean="0"/>
              <a:t>」とありますが違いは流石にわかりますよね？</a:t>
            </a:r>
            <a:endParaRPr lang="en-US" altLang="ja-JP" dirty="0" smtClean="0"/>
          </a:p>
          <a:p>
            <a:r>
              <a:rPr lang="ja-JP" altLang="en-US" dirty="0" smtClean="0"/>
              <a:t>わからないとちょっと残念・・・</a:t>
            </a:r>
            <a:endParaRPr lang="en-US" altLang="ja-JP"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1-3-4-2. JQuery</a:t>
            </a:r>
            <a:r>
              <a:rPr lang="ja-JP" altLang="en-US" dirty="0" smtClean="0"/>
              <a:t>の違い</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圧縮されているか、されていないかの違いですね。</a:t>
            </a:r>
            <a:endParaRPr lang="en-US" altLang="ja-JP" dirty="0" smtClean="0"/>
          </a:p>
          <a:p>
            <a:r>
              <a:rPr lang="ja-JP" altLang="en-US" dirty="0" smtClean="0"/>
              <a:t>では、圧縮するメリット、デメリットは何？</a:t>
            </a:r>
            <a:endParaRPr lang="en-US" altLang="ja-JP"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1-3-4-2. JQuery</a:t>
            </a:r>
            <a:r>
              <a:rPr lang="ja-JP" altLang="en-US" dirty="0" smtClean="0"/>
              <a:t>の違い</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圧縮されているか、されていないかの違いですね。</a:t>
            </a:r>
            <a:endParaRPr lang="en-US" altLang="ja-JP" dirty="0" smtClean="0"/>
          </a:p>
          <a:p>
            <a:r>
              <a:rPr lang="ja-JP" altLang="en-US" dirty="0" smtClean="0"/>
              <a:t>では、圧縮するメリット、デメリットは何？</a:t>
            </a:r>
            <a:endParaRPr lang="en-US" altLang="ja-JP" dirty="0" smtClean="0"/>
          </a:p>
          <a:p>
            <a:pPr>
              <a:buNone/>
            </a:pPr>
            <a:r>
              <a:rPr lang="en-US" altLang="ja-JP" dirty="0" smtClean="0"/>
              <a:t>【</a:t>
            </a:r>
            <a:r>
              <a:rPr lang="ja-JP" altLang="en-US" dirty="0" smtClean="0"/>
              <a:t>メリット</a:t>
            </a:r>
            <a:r>
              <a:rPr lang="en-US" altLang="ja-JP" dirty="0" smtClean="0"/>
              <a:t>】</a:t>
            </a:r>
          </a:p>
          <a:p>
            <a:r>
              <a:rPr lang="ja-JP" altLang="en-US" dirty="0" smtClean="0"/>
              <a:t>通信量軽減</a:t>
            </a:r>
            <a:endParaRPr lang="en-US" altLang="ja-JP" dirty="0" smtClean="0"/>
          </a:p>
          <a:p>
            <a:r>
              <a:rPr lang="ja-JP" altLang="en-US" dirty="0" smtClean="0"/>
              <a:t>難読化</a:t>
            </a:r>
            <a:endParaRPr lang="en-US" altLang="ja-JP" dirty="0" smtClean="0"/>
          </a:p>
          <a:p>
            <a:pPr>
              <a:buNone/>
            </a:pPr>
            <a:r>
              <a:rPr lang="en-US" altLang="ja-JP" dirty="0" smtClean="0"/>
              <a:t>【</a:t>
            </a:r>
            <a:r>
              <a:rPr lang="ja-JP" altLang="en-US" dirty="0" smtClean="0"/>
              <a:t>デメリット</a:t>
            </a:r>
            <a:r>
              <a:rPr lang="en-US" altLang="ja-JP" dirty="0" smtClean="0"/>
              <a:t>】</a:t>
            </a:r>
          </a:p>
          <a:p>
            <a:r>
              <a:rPr lang="ja-JP" altLang="en-US" dirty="0" smtClean="0"/>
              <a:t>開発時にデバックしにくい（難読化で読みにくい）</a:t>
            </a:r>
            <a:endParaRPr lang="en-US" altLang="ja-JP" dirty="0" smtClean="0"/>
          </a:p>
          <a:p>
            <a:endParaRPr lang="en-US" altLang="ja-JP" dirty="0" smtClean="0"/>
          </a:p>
          <a:p>
            <a:pPr>
              <a:buNone/>
            </a:pPr>
            <a:endParaRPr lang="en-US" altLang="ja-JP"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1-3-4-3. SourceMap</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そこで重要なのが</a:t>
            </a:r>
            <a:r>
              <a:rPr lang="en-US" altLang="ja-JP" dirty="0" smtClean="0"/>
              <a:t>JQuery1.9</a:t>
            </a:r>
            <a:r>
              <a:rPr lang="ja-JP" altLang="en-US" dirty="0" smtClean="0"/>
              <a:t>新機能として、</a:t>
            </a:r>
            <a:r>
              <a:rPr lang="en-US" altLang="ja-JP" dirty="0" smtClean="0"/>
              <a:t>SourceMap</a:t>
            </a:r>
            <a:r>
              <a:rPr lang="ja-JP" altLang="en-US" dirty="0" smtClean="0"/>
              <a:t>に対応！</a:t>
            </a:r>
            <a:endParaRPr lang="en-US" altLang="ja-JP" dirty="0" smtClean="0"/>
          </a:p>
          <a:p>
            <a:pPr>
              <a:buNone/>
            </a:pPr>
            <a:r>
              <a:rPr lang="ja-JP" altLang="en-US" dirty="0" smtClean="0"/>
              <a:t>→ただし、対応しているブラウザは</a:t>
            </a:r>
            <a:r>
              <a:rPr lang="en-US" altLang="ja-JP" dirty="0" smtClean="0"/>
              <a:t>Chrome</a:t>
            </a:r>
            <a:r>
              <a:rPr lang="ja-JP" altLang="en-US" dirty="0" smtClean="0"/>
              <a:t>だけ？？、とりあえず</a:t>
            </a:r>
            <a:r>
              <a:rPr lang="en-US" altLang="ja-JP" dirty="0" smtClean="0"/>
              <a:t>IE</a:t>
            </a:r>
            <a:r>
              <a:rPr lang="ja-JP" altLang="en-US" dirty="0" smtClean="0"/>
              <a:t>は現在駄目っぽい</a:t>
            </a:r>
            <a:endParaRPr lang="en-US" altLang="ja-JP" dirty="0" smtClean="0"/>
          </a:p>
          <a:p>
            <a:r>
              <a:rPr kumimoji="1" lang="ja-JP" altLang="en-US" dirty="0" smtClean="0"/>
              <a:t>これにより</a:t>
            </a:r>
            <a:r>
              <a:rPr lang="ja-JP" altLang="en-US" dirty="0" smtClean="0"/>
              <a:t>、「</a:t>
            </a:r>
            <a:r>
              <a:rPr lang="en-US" altLang="ja-JP" dirty="0" smtClean="0"/>
              <a:t>jquery.min.js</a:t>
            </a:r>
            <a:r>
              <a:rPr lang="ja-JP" altLang="en-US" dirty="0" smtClean="0"/>
              <a:t>」を開発で使用してもデバックが容易</a:t>
            </a:r>
            <a:endParaRPr lang="en-US" altLang="ja-JP" dirty="0" smtClean="0"/>
          </a:p>
          <a:p>
            <a:pPr>
              <a:buNone/>
            </a:pPr>
            <a:r>
              <a:rPr lang="ja-JP" altLang="en-US" dirty="0" smtClean="0"/>
              <a:t>→開発で非圧縮版「</a:t>
            </a:r>
            <a:r>
              <a:rPr lang="en-US" altLang="ja-JP" dirty="0" smtClean="0"/>
              <a:t>jquery.js</a:t>
            </a:r>
            <a:r>
              <a:rPr lang="ja-JP" altLang="en-US" dirty="0" smtClean="0"/>
              <a:t>」を使わなくて</a:t>
            </a:r>
            <a:r>
              <a:rPr lang="en-US" altLang="ja-JP" dirty="0" smtClean="0"/>
              <a:t>OK</a:t>
            </a:r>
          </a:p>
          <a:p>
            <a:r>
              <a:rPr lang="ja-JP" altLang="en-US" dirty="0" smtClean="0"/>
              <a:t>ところで、</a:t>
            </a:r>
            <a:r>
              <a:rPr lang="en-US" altLang="ja-JP" dirty="0" smtClean="0"/>
              <a:t>SourceMap</a:t>
            </a:r>
            <a:r>
              <a:rPr lang="ja-JP" altLang="en-US" dirty="0" smtClean="0"/>
              <a:t>知ってますか？</a:t>
            </a:r>
            <a:endParaRPr lang="en-US" altLang="ja-JP"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1-3-4-4. SourceMap</a:t>
            </a:r>
            <a:r>
              <a:rPr kumimoji="1" lang="ja-JP" altLang="en-US" dirty="0" smtClean="0"/>
              <a:t>とは</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簡単に言うと実際使用しているソースと元のソースを対応付ける</a:t>
            </a:r>
            <a:endParaRPr lang="en-US" altLang="ja-JP" dirty="0" smtClean="0"/>
          </a:p>
          <a:p>
            <a:r>
              <a:rPr lang="ja-JP" altLang="en-US" dirty="0" smtClean="0"/>
              <a:t>例えば実際に使用している圧縮された</a:t>
            </a:r>
            <a:r>
              <a:rPr lang="en-US" altLang="ja-JP" dirty="0" smtClean="0"/>
              <a:t>JS</a:t>
            </a:r>
            <a:r>
              <a:rPr lang="ja-JP" altLang="en-US" dirty="0" smtClean="0"/>
              <a:t>と圧縮前の</a:t>
            </a:r>
            <a:r>
              <a:rPr lang="en-US" altLang="ja-JP" dirty="0" smtClean="0"/>
              <a:t>JS</a:t>
            </a:r>
            <a:r>
              <a:rPr lang="ja-JP" altLang="en-US" dirty="0" smtClean="0"/>
              <a:t>を対応付けて、デバック時は圧縮前の</a:t>
            </a:r>
            <a:r>
              <a:rPr lang="en-US" altLang="ja-JP" dirty="0" smtClean="0"/>
              <a:t>JS</a:t>
            </a:r>
            <a:r>
              <a:rPr lang="ja-JP" altLang="en-US" dirty="0" smtClean="0"/>
              <a:t>で行なうことができる</a:t>
            </a:r>
            <a:endParaRPr lang="en-US" altLang="ja-JP" dirty="0" smtClean="0"/>
          </a:p>
          <a:p>
            <a:r>
              <a:rPr kumimoji="1" lang="ja-JP" altLang="en-US" dirty="0" smtClean="0"/>
              <a:t>これにより、ブラウザでのデバックが容易に行なえる</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1-3-4-5. SourceMap</a:t>
            </a:r>
            <a:r>
              <a:rPr kumimoji="1" lang="ja-JP" altLang="en-US" dirty="0" smtClean="0"/>
              <a:t>設定</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設定するには以下の</a:t>
            </a:r>
            <a:r>
              <a:rPr kumimoji="1" lang="en-US" altLang="ja-JP" dirty="0" smtClean="0"/>
              <a:t>2</a:t>
            </a:r>
            <a:r>
              <a:rPr kumimoji="1" lang="ja-JP" altLang="en-US" dirty="0" smtClean="0"/>
              <a:t>パターン</a:t>
            </a:r>
            <a:endParaRPr kumimoji="1" lang="en-US" altLang="ja-JP" dirty="0" smtClean="0"/>
          </a:p>
          <a:p>
            <a:pPr marL="514350" indent="-514350">
              <a:buAutoNum type="arabicParenBoth"/>
            </a:pPr>
            <a:r>
              <a:rPr lang="en-US" altLang="ja-JP" dirty="0" smtClean="0"/>
              <a:t>@sourceMappingURL=jquery.min.map</a:t>
            </a:r>
            <a:r>
              <a:rPr lang="ja-JP" altLang="en-US" dirty="0" smtClean="0"/>
              <a:t>を実際使用する</a:t>
            </a:r>
            <a:r>
              <a:rPr lang="en-US" altLang="ja-JP" dirty="0" smtClean="0"/>
              <a:t>JS</a:t>
            </a:r>
            <a:r>
              <a:rPr lang="ja-JP" altLang="en-US" dirty="0" smtClean="0"/>
              <a:t>の最後に追加</a:t>
            </a:r>
            <a:endParaRPr lang="en-US" altLang="ja-JP" dirty="0" smtClean="0"/>
          </a:p>
          <a:p>
            <a:pPr marL="514350" indent="-514350">
              <a:buAutoNum type="arabicParenBoth"/>
            </a:pPr>
            <a:r>
              <a:rPr kumimoji="1" lang="en-US" altLang="ja-JP" dirty="0" smtClean="0"/>
              <a:t>HTTP</a:t>
            </a:r>
            <a:r>
              <a:rPr kumimoji="1" lang="ja-JP" altLang="en-US" dirty="0" smtClean="0"/>
              <a:t>ヘッダ「</a:t>
            </a:r>
            <a:r>
              <a:rPr kumimoji="1" lang="en-US" altLang="ja-JP" dirty="0" smtClean="0"/>
              <a:t>x-SourceMap: </a:t>
            </a:r>
            <a:r>
              <a:rPr lang="en-US" altLang="ja-JP" dirty="0" smtClean="0"/>
              <a:t>jquery.min.map</a:t>
            </a:r>
            <a:r>
              <a:rPr kumimoji="1" lang="ja-JP" altLang="en-US" dirty="0" smtClean="0"/>
              <a:t>」</a:t>
            </a:r>
            <a:endParaRPr kumimoji="1" lang="en-US" altLang="ja-JP" dirty="0" smtClean="0"/>
          </a:p>
          <a:p>
            <a:r>
              <a:rPr kumimoji="1" lang="en-US" altLang="ja-JP" dirty="0" smtClean="0"/>
              <a:t>map</a:t>
            </a:r>
            <a:r>
              <a:rPr kumimoji="1" lang="ja-JP" altLang="en-US" dirty="0" smtClean="0"/>
              <a:t>内容は以下の通り</a:t>
            </a:r>
            <a:endParaRPr kumimoji="1" lang="en-US" altLang="ja-JP" dirty="0" smtClean="0"/>
          </a:p>
          <a:p>
            <a:pPr>
              <a:buNone/>
            </a:pPr>
            <a:r>
              <a:rPr lang="en-US" altLang="ja-JP" dirty="0" smtClean="0"/>
              <a:t>{</a:t>
            </a:r>
          </a:p>
          <a:p>
            <a:pPr>
              <a:buNone/>
            </a:pPr>
            <a:r>
              <a:rPr lang="en-US" altLang="ja-JP" dirty="0" smtClean="0"/>
              <a:t>    "version": 3,</a:t>
            </a:r>
          </a:p>
          <a:p>
            <a:pPr>
              <a:buNone/>
            </a:pPr>
            <a:r>
              <a:rPr lang="en-US" altLang="ja-JP" dirty="0" smtClean="0"/>
              <a:t>    "file": "jquery.min.js",</a:t>
            </a:r>
          </a:p>
          <a:p>
            <a:pPr>
              <a:buNone/>
            </a:pPr>
            <a:r>
              <a:rPr lang="en-US" altLang="ja-JP" dirty="0" smtClean="0"/>
              <a:t>    "sources": ["jquery.js"],</a:t>
            </a:r>
          </a:p>
          <a:p>
            <a:pPr>
              <a:buNone/>
            </a:pPr>
            <a:r>
              <a:rPr lang="en-US" altLang="ja-JP" dirty="0" smtClean="0"/>
              <a:t>    </a:t>
            </a:r>
            <a:r>
              <a:rPr lang="ja-JP" altLang="en-US" dirty="0" smtClean="0"/>
              <a:t>・・・・</a:t>
            </a:r>
          </a:p>
          <a:p>
            <a:pPr>
              <a:buNone/>
            </a:pPr>
            <a:r>
              <a:rPr lang="en-US" altLang="ja-JP" dirty="0" smtClean="0"/>
              <a:t>}</a:t>
            </a: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1-3-5-1. </a:t>
            </a:r>
            <a:r>
              <a:rPr lang="en-US" altLang="ja-JP" dirty="0" smtClean="0"/>
              <a:t>Web</a:t>
            </a:r>
            <a:r>
              <a:rPr lang="ja-JP" altLang="en-US" dirty="0" smtClean="0"/>
              <a:t>サイト高速化</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手動でチューニングする場合、例えば以下の方法が考えられる</a:t>
            </a:r>
            <a:endParaRPr lang="en-US" altLang="ja-JP" dirty="0" smtClean="0"/>
          </a:p>
          <a:p>
            <a:pPr marL="514350" indent="-514350">
              <a:buAutoNum type="arabicParenBoth"/>
            </a:pPr>
            <a:r>
              <a:rPr lang="ja-JP" altLang="en-US" dirty="0" smtClean="0"/>
              <a:t>電文サイズを小さくする（圧縮、</a:t>
            </a:r>
            <a:r>
              <a:rPr lang="en-US" altLang="ja-JP" dirty="0" smtClean="0"/>
              <a:t>AJAX</a:t>
            </a:r>
            <a:r>
              <a:rPr lang="ja-JP" altLang="en-US" dirty="0" smtClean="0"/>
              <a:t>等）</a:t>
            </a:r>
            <a:endParaRPr lang="en-US" altLang="ja-JP" dirty="0" smtClean="0"/>
          </a:p>
          <a:p>
            <a:pPr marL="514350" indent="-514350">
              <a:buAutoNum type="arabicParenBoth"/>
            </a:pPr>
            <a:r>
              <a:rPr lang="en-US" altLang="ja-JP" dirty="0" smtClean="0"/>
              <a:t>JavaScript</a:t>
            </a:r>
            <a:r>
              <a:rPr lang="ja-JP" altLang="en-US" dirty="0" smtClean="0"/>
              <a:t>チューニング</a:t>
            </a:r>
            <a:endParaRPr kumimoji="1" lang="en-US" altLang="ja-JP" dirty="0" smtClean="0"/>
          </a:p>
          <a:p>
            <a:r>
              <a:rPr lang="ja-JP" altLang="en-US" dirty="0" smtClean="0"/>
              <a:t>この場合、遅いサイトをチューニング使用とすると開発コストがかかる</a:t>
            </a:r>
            <a:endParaRPr lang="en-US" altLang="ja-JP" dirty="0" smtClean="0"/>
          </a:p>
          <a:p>
            <a:r>
              <a:rPr kumimoji="1" lang="ja-JP" altLang="en-US" dirty="0" smtClean="0"/>
              <a:t>自動的にどうにかならない？</a:t>
            </a:r>
            <a:endParaRPr kumimoji="1" lang="ja-JP"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1-3-5-2. mod_pagespeed</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こんなときに便利なのが</a:t>
            </a:r>
            <a:r>
              <a:rPr lang="en-US" altLang="ja-JP" dirty="0" smtClean="0"/>
              <a:t>Google</a:t>
            </a:r>
            <a:r>
              <a:rPr lang="ja-JP" altLang="en-US" dirty="0" smtClean="0"/>
              <a:t>が提供している「</a:t>
            </a:r>
            <a:r>
              <a:rPr lang="en-US" altLang="ja-JP" dirty="0" smtClean="0"/>
              <a:t>mod_pagespeed</a:t>
            </a:r>
            <a:r>
              <a:rPr lang="ja-JP" altLang="en-US" dirty="0" smtClean="0"/>
              <a:t>」（</a:t>
            </a:r>
            <a:r>
              <a:rPr lang="en-US" altLang="ja-JP" dirty="0" smtClean="0"/>
              <a:t>Apache</a:t>
            </a:r>
            <a:r>
              <a:rPr lang="ja-JP" altLang="en-US" dirty="0" smtClean="0"/>
              <a:t>版）</a:t>
            </a:r>
            <a:endParaRPr lang="en-US" altLang="ja-JP" dirty="0" smtClean="0"/>
          </a:p>
          <a:p>
            <a:r>
              <a:rPr lang="en-US" altLang="ja-JP" dirty="0" smtClean="0"/>
              <a:t>2012/10/10</a:t>
            </a:r>
            <a:r>
              <a:rPr lang="ja-JP" altLang="en-US" dirty="0" smtClean="0"/>
              <a:t>に安定版がリリース</a:t>
            </a:r>
            <a:endParaRPr lang="en-US" altLang="ja-JP" dirty="0" smtClean="0"/>
          </a:p>
          <a:p>
            <a:pPr>
              <a:buNone/>
            </a:pPr>
            <a:r>
              <a:rPr lang="ja-JP" altLang="en-US" dirty="0" smtClean="0"/>
              <a:t>→</a:t>
            </a:r>
            <a:r>
              <a:rPr lang="en-US" altLang="ja-JP" dirty="0" smtClean="0"/>
              <a:t>nginx</a:t>
            </a:r>
            <a:r>
              <a:rPr lang="ja-JP" altLang="en-US" dirty="0" smtClean="0"/>
              <a:t>版は「</a:t>
            </a:r>
            <a:r>
              <a:rPr lang="en-US" altLang="ja-JP" dirty="0" smtClean="0"/>
              <a:t>ngx_pagespeed</a:t>
            </a:r>
            <a:r>
              <a:rPr lang="ja-JP" altLang="en-US" dirty="0" smtClean="0"/>
              <a:t>」（</a:t>
            </a:r>
            <a:r>
              <a:rPr lang="en-US" altLang="ja-JP" dirty="0" smtClean="0"/>
              <a:t>α</a:t>
            </a:r>
            <a:r>
              <a:rPr lang="ja-JP" altLang="en-US" dirty="0" smtClean="0"/>
              <a:t>版）</a:t>
            </a:r>
            <a:endParaRPr lang="en-US" altLang="ja-JP" dirty="0" smtClean="0"/>
          </a:p>
          <a:p>
            <a:r>
              <a:rPr lang="ja-JP" altLang="en-US" dirty="0" smtClean="0"/>
              <a:t>主な機能として以下の通り</a:t>
            </a:r>
            <a:endParaRPr lang="en-US" altLang="ja-JP" dirty="0" smtClean="0"/>
          </a:p>
          <a:p>
            <a:pPr marL="514350" indent="-514350">
              <a:buAutoNum type="arabicParenBoth"/>
            </a:pPr>
            <a:r>
              <a:rPr lang="ja-JP" altLang="en-US" dirty="0" smtClean="0"/>
              <a:t>画像を自動的に圧縮、伸縮</a:t>
            </a:r>
            <a:endParaRPr lang="en-US" altLang="ja-JP" dirty="0" smtClean="0"/>
          </a:p>
          <a:p>
            <a:pPr marL="514350" indent="-514350">
              <a:buAutoNum type="arabicParenBoth"/>
            </a:pPr>
            <a:r>
              <a:rPr lang="ja-JP" altLang="en-US" dirty="0" smtClean="0"/>
              <a:t>外部</a:t>
            </a:r>
            <a:r>
              <a:rPr lang="en-US" altLang="ja-JP" dirty="0" smtClean="0"/>
              <a:t>CSS</a:t>
            </a:r>
            <a:r>
              <a:rPr lang="ja-JP" altLang="en-US" dirty="0" smtClean="0"/>
              <a:t>、</a:t>
            </a:r>
            <a:r>
              <a:rPr lang="en-US" altLang="ja-JP" dirty="0" smtClean="0"/>
              <a:t>JavaScript</a:t>
            </a:r>
            <a:r>
              <a:rPr lang="ja-JP" altLang="en-US" dirty="0" smtClean="0"/>
              <a:t>ファイルを</a:t>
            </a:r>
            <a:r>
              <a:rPr lang="en-US" altLang="ja-JP" dirty="0" smtClean="0"/>
              <a:t>1</a:t>
            </a:r>
            <a:r>
              <a:rPr lang="ja-JP" altLang="en-US" dirty="0" smtClean="0"/>
              <a:t>つにまとめる</a:t>
            </a:r>
            <a:endParaRPr lang="en-US" altLang="ja-JP" dirty="0" smtClean="0"/>
          </a:p>
          <a:p>
            <a:pPr marL="514350" indent="-514350">
              <a:buAutoNum type="arabicParenBoth"/>
            </a:pPr>
            <a:r>
              <a:rPr lang="ja-JP" altLang="en-US" dirty="0" smtClean="0"/>
              <a:t>外部</a:t>
            </a:r>
            <a:r>
              <a:rPr lang="en-US" altLang="ja-JP" dirty="0" smtClean="0"/>
              <a:t>CSS</a:t>
            </a:r>
            <a:r>
              <a:rPr lang="ja-JP" altLang="en-US" dirty="0" smtClean="0"/>
              <a:t>、</a:t>
            </a:r>
            <a:r>
              <a:rPr lang="en-US" altLang="ja-JP" dirty="0" smtClean="0"/>
              <a:t> JavaScript</a:t>
            </a:r>
            <a:r>
              <a:rPr lang="ja-JP" altLang="en-US" dirty="0" smtClean="0"/>
              <a:t>から余計な空白除去</a:t>
            </a:r>
            <a:endParaRPr lang="en-US" altLang="ja-JP" dirty="0" smtClean="0"/>
          </a:p>
          <a:p>
            <a:pPr>
              <a:buNone/>
            </a:pPr>
            <a:r>
              <a:rPr lang="ja-JP" altLang="en-US" dirty="0" smtClean="0"/>
              <a:t>・・・・といろいろ</a:t>
            </a:r>
            <a:endParaRPr lang="en-US" altLang="ja-JP" dirty="0" smtClean="0"/>
          </a:p>
          <a:p>
            <a:pPr>
              <a:buNone/>
            </a:pPr>
            <a:r>
              <a:rPr kumimoji="1" lang="en-US" altLang="ja-JP" dirty="0" smtClean="0"/>
              <a:t>【</a:t>
            </a:r>
            <a:r>
              <a:rPr kumimoji="1" lang="ja-JP" altLang="en-US" dirty="0" smtClean="0"/>
              <a:t>参照</a:t>
            </a:r>
            <a:r>
              <a:rPr kumimoji="1" lang="en-US" altLang="ja-JP" dirty="0" smtClean="0"/>
              <a:t>】</a:t>
            </a:r>
            <a:r>
              <a:rPr lang="en-US" altLang="ja-JP" dirty="0" smtClean="0"/>
              <a:t> </a:t>
            </a:r>
            <a:r>
              <a:rPr lang="en-US" altLang="ja-JP" sz="2200" dirty="0" smtClean="0"/>
              <a:t>http://web-tan.forum.impressrd.jp/e/2012/11/27/14218</a:t>
            </a:r>
            <a:endParaRPr kumimoji="1" lang="ja-JP" altLang="en-US" sz="2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1-3-5-3. </a:t>
            </a:r>
            <a:r>
              <a:rPr lang="en-US" altLang="ja-JP" dirty="0" smtClean="0"/>
              <a:t>mod_pagespeed</a:t>
            </a:r>
            <a:r>
              <a:rPr lang="ja-JP" altLang="en-US" dirty="0" smtClean="0"/>
              <a:t>設定</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kumimoji="1" lang="en-US" altLang="ja-JP" dirty="0" smtClean="0"/>
              <a:t>【httpd.conf】</a:t>
            </a:r>
          </a:p>
          <a:p>
            <a:pPr>
              <a:buNone/>
            </a:pPr>
            <a:r>
              <a:rPr lang="en-US" altLang="ja-JP" dirty="0" smtClean="0"/>
              <a:t>Include </a:t>
            </a:r>
            <a:r>
              <a:rPr lang="en-US" altLang="ja-JP" dirty="0" smtClean="0">
                <a:solidFill>
                  <a:srgbClr val="FF0000"/>
                </a:solidFill>
              </a:rPr>
              <a:t>path</a:t>
            </a:r>
            <a:r>
              <a:rPr lang="en-US" altLang="ja-JP" dirty="0" smtClean="0"/>
              <a:t>/pagespeed.conf</a:t>
            </a:r>
          </a:p>
          <a:p>
            <a:pPr>
              <a:buNone/>
            </a:pPr>
            <a:endParaRPr lang="en-US" altLang="ja-JP" dirty="0" smtClean="0"/>
          </a:p>
          <a:p>
            <a:pPr>
              <a:buNone/>
            </a:pPr>
            <a:r>
              <a:rPr lang="en-US" altLang="ja-JP" dirty="0" smtClean="0"/>
              <a:t>【pagespeed.conf】(</a:t>
            </a:r>
            <a:r>
              <a:rPr lang="ja-JP" altLang="en-US" dirty="0" smtClean="0"/>
              <a:t>モジュール設定</a:t>
            </a:r>
            <a:r>
              <a:rPr lang="en-US" altLang="ja-JP" dirty="0" smtClean="0"/>
              <a:t>)</a:t>
            </a:r>
          </a:p>
          <a:p>
            <a:pPr>
              <a:buNone/>
            </a:pPr>
            <a:r>
              <a:rPr lang="en-US" altLang="ja-JP" sz="2200" dirty="0" smtClean="0"/>
              <a:t>LoadModule pagespeed_module </a:t>
            </a:r>
            <a:r>
              <a:rPr lang="en-US" altLang="ja-JP" sz="2200" dirty="0" smtClean="0">
                <a:solidFill>
                  <a:srgbClr val="FF0000"/>
                </a:solidFill>
              </a:rPr>
              <a:t>path</a:t>
            </a:r>
            <a:r>
              <a:rPr lang="en-US" altLang="ja-JP" sz="2200" dirty="0" smtClean="0"/>
              <a:t>/mod_pagespeed.so</a:t>
            </a:r>
          </a:p>
          <a:p>
            <a:pPr>
              <a:buNone/>
            </a:pPr>
            <a:r>
              <a:rPr lang="en-US" altLang="ja-JP" sz="2200" dirty="0" smtClean="0"/>
              <a:t>ModPagespeedFileCachePath "{my-cache-path}"</a:t>
            </a:r>
          </a:p>
          <a:p>
            <a:pPr>
              <a:buNone/>
            </a:pPr>
            <a:r>
              <a:rPr lang="en-US" altLang="ja-JP" sz="2200" dirty="0" smtClean="0"/>
              <a:t>ModPagespeedGeneratedFilePrefix "{myfile-prefix}"</a:t>
            </a:r>
          </a:p>
          <a:p>
            <a:pPr>
              <a:buNone/>
            </a:pPr>
            <a:endParaRPr lang="en-US" altLang="ja-JP" dirty="0" smtClean="0"/>
          </a:p>
          <a:p>
            <a:pPr>
              <a:buNone/>
            </a:pPr>
            <a:r>
              <a:rPr lang="en-US" altLang="ja-JP" dirty="0" smtClean="0"/>
              <a:t>※</a:t>
            </a:r>
            <a:r>
              <a:rPr lang="en-US" altLang="ja-JP" dirty="0" smtClean="0">
                <a:solidFill>
                  <a:srgbClr val="FF0000"/>
                </a:solidFill>
              </a:rPr>
              <a:t>path</a:t>
            </a:r>
            <a:r>
              <a:rPr lang="ja-JP" altLang="en-US" dirty="0" smtClean="0"/>
              <a:t>は環境に応じて変更</a:t>
            </a:r>
            <a:endParaRPr lang="en-US" altLang="ja-JP" dirty="0" smtClean="0"/>
          </a:p>
          <a:p>
            <a:pPr>
              <a:buNone/>
            </a:pPr>
            <a:endParaRPr lang="en-US" altLang="ja-JP"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1-3-5-4. </a:t>
            </a:r>
            <a:r>
              <a:rPr kumimoji="1" lang="ja-JP" altLang="en-US" dirty="0" smtClean="0"/>
              <a:t>フィルタ設定</a:t>
            </a:r>
            <a:endParaRPr kumimoji="1" lang="ja-JP" altLang="en-US" dirty="0"/>
          </a:p>
        </p:txBody>
      </p:sp>
      <p:sp>
        <p:nvSpPr>
          <p:cNvPr id="3" name="コンテンツ プレースホルダ 2"/>
          <p:cNvSpPr>
            <a:spLocks noGrp="1"/>
          </p:cNvSpPr>
          <p:nvPr>
            <p:ph idx="1"/>
          </p:nvPr>
        </p:nvSpPr>
        <p:spPr/>
        <p:txBody>
          <a:bodyPr>
            <a:normAutofit fontScale="47500" lnSpcReduction="20000"/>
          </a:bodyPr>
          <a:lstStyle/>
          <a:p>
            <a:pPr>
              <a:buNone/>
            </a:pPr>
            <a:r>
              <a:rPr kumimoji="1" lang="en-US" altLang="ja-JP" dirty="0" smtClean="0"/>
              <a:t>【</a:t>
            </a:r>
            <a:r>
              <a:rPr lang="en-US" altLang="ja-JP" dirty="0" smtClean="0"/>
              <a:t> pagespeed.conf </a:t>
            </a:r>
            <a:r>
              <a:rPr kumimoji="1" lang="en-US" altLang="ja-JP" dirty="0" smtClean="0"/>
              <a:t>】</a:t>
            </a:r>
            <a:r>
              <a:rPr kumimoji="1" lang="ja-JP" altLang="en-US" dirty="0" smtClean="0"/>
              <a:t>（各種フィルタ設定）</a:t>
            </a:r>
            <a:endParaRPr kumimoji="1" lang="en-US" altLang="ja-JP" dirty="0" smtClean="0"/>
          </a:p>
          <a:p>
            <a:pPr>
              <a:buNone/>
            </a:pPr>
            <a:r>
              <a:rPr lang="en-US" altLang="ja-JP" dirty="0" smtClean="0"/>
              <a:t>&lt;IfModule pagespeed_module&gt;</a:t>
            </a:r>
          </a:p>
          <a:p>
            <a:pPr>
              <a:buNone/>
            </a:pPr>
            <a:r>
              <a:rPr lang="en-US" altLang="ja-JP" dirty="0" smtClean="0"/>
              <a:t>    ModPagespeed on</a:t>
            </a:r>
          </a:p>
          <a:p>
            <a:pPr>
              <a:buNone/>
            </a:pPr>
            <a:r>
              <a:rPr lang="en-US" altLang="ja-JP" dirty="0" smtClean="0"/>
              <a:t>    ModPagespeedFetchWithGzip on</a:t>
            </a:r>
          </a:p>
          <a:p>
            <a:pPr>
              <a:buNone/>
            </a:pPr>
            <a:r>
              <a:rPr lang="en-US" altLang="ja-JP" dirty="0" smtClean="0"/>
              <a:t>    SetOutputFilter DEFLATE</a:t>
            </a:r>
          </a:p>
          <a:p>
            <a:pPr>
              <a:buNone/>
            </a:pPr>
            <a:r>
              <a:rPr lang="en-US" altLang="ja-JP" dirty="0" smtClean="0"/>
              <a:t>    ModPagespeedEnableFilters move_css_to_head</a:t>
            </a:r>
          </a:p>
          <a:p>
            <a:pPr>
              <a:buNone/>
            </a:pPr>
            <a:r>
              <a:rPr lang="en-US" altLang="ja-JP" dirty="0" smtClean="0"/>
              <a:t>    ModPagespeedEnableFilters rewrite_css</a:t>
            </a:r>
          </a:p>
          <a:p>
            <a:pPr>
              <a:buNone/>
            </a:pPr>
            <a:r>
              <a:rPr lang="en-US" altLang="ja-JP" dirty="0" smtClean="0"/>
              <a:t>    ModPagespeedEnableFilters inline_css</a:t>
            </a:r>
          </a:p>
          <a:p>
            <a:pPr>
              <a:buNone/>
            </a:pPr>
            <a:r>
              <a:rPr lang="en-US" altLang="ja-JP" dirty="0" smtClean="0"/>
              <a:t>    ModPagespeedEnableFilters combine_css</a:t>
            </a:r>
          </a:p>
          <a:p>
            <a:pPr>
              <a:buNone/>
            </a:pPr>
            <a:r>
              <a:rPr lang="en-US" altLang="ja-JP" dirty="0" smtClean="0"/>
              <a:t>    ModPagespeedEnableFilters combine_javascript</a:t>
            </a:r>
          </a:p>
          <a:p>
            <a:pPr>
              <a:buNone/>
            </a:pPr>
            <a:r>
              <a:rPr lang="en-US" altLang="ja-JP" dirty="0" smtClean="0"/>
              <a:t>    ModPagespeedEnableFilters rewrite_javascript</a:t>
            </a:r>
          </a:p>
          <a:p>
            <a:pPr>
              <a:buNone/>
            </a:pPr>
            <a:r>
              <a:rPr lang="en-US" altLang="ja-JP" dirty="0" smtClean="0"/>
              <a:t>    ModPagespeedEnableFilters inline_javascript</a:t>
            </a:r>
          </a:p>
          <a:p>
            <a:pPr>
              <a:buNone/>
            </a:pPr>
            <a:r>
              <a:rPr lang="en-US" altLang="ja-JP" dirty="0" smtClean="0"/>
              <a:t>    ModPagespeedEnableFilters remove_comments</a:t>
            </a:r>
          </a:p>
          <a:p>
            <a:pPr>
              <a:buNone/>
            </a:pPr>
            <a:r>
              <a:rPr lang="en-US" altLang="ja-JP" dirty="0" smtClean="0"/>
              <a:t>    ModPagespeedEnableFilters collapse_whitespace</a:t>
            </a:r>
          </a:p>
          <a:p>
            <a:pPr>
              <a:buNone/>
            </a:pPr>
            <a:r>
              <a:rPr lang="en-US" altLang="ja-JP" dirty="0" smtClean="0"/>
              <a:t>    ModPagespeedEnableFilters trim_urls</a:t>
            </a:r>
          </a:p>
          <a:p>
            <a:pPr>
              <a:buNone/>
            </a:pPr>
            <a:r>
              <a:rPr lang="en-US" altLang="ja-JP" dirty="0" smtClean="0"/>
              <a:t>    ModPagespeedEnableFilters extend_cache</a:t>
            </a:r>
          </a:p>
          <a:p>
            <a:pPr>
              <a:buNone/>
            </a:pPr>
            <a:r>
              <a:rPr lang="ja-JP" altLang="en-US" dirty="0" smtClean="0"/>
              <a:t>・・・</a:t>
            </a:r>
            <a:endParaRPr lang="en-US" altLang="ja-JP" dirty="0" smtClean="0"/>
          </a:p>
          <a:p>
            <a:pPr>
              <a:buNone/>
            </a:pPr>
            <a:endParaRPr kumimoji="1" lang="en-US" altLang="ja-JP" dirty="0" smtClean="0"/>
          </a:p>
          <a:p>
            <a:pPr>
              <a:buNone/>
            </a:pPr>
            <a:r>
              <a:rPr lang="en-US" altLang="ja-JP" smtClean="0"/>
              <a:t>【URL】 http://www.atmarkit.co.jp/ait/articles/1302/12/news008.html</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1-1-1-2. CQL</a:t>
            </a:r>
            <a:r>
              <a:rPr kumimoji="1" lang="ja-JP" altLang="en-US" dirty="0" smtClean="0"/>
              <a:t>とは</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CQL</a:t>
            </a:r>
            <a:r>
              <a:rPr kumimoji="1" lang="ja-JP" altLang="en-US" dirty="0" smtClean="0"/>
              <a:t>（</a:t>
            </a:r>
            <a:r>
              <a:rPr kumimoji="1" lang="en-US" altLang="ja-JP" dirty="0" smtClean="0"/>
              <a:t>Cassandra Query Language</a:t>
            </a:r>
            <a:r>
              <a:rPr kumimoji="1" lang="ja-JP" altLang="en-US" dirty="0" smtClean="0"/>
              <a:t>）とは</a:t>
            </a:r>
            <a:r>
              <a:rPr kumimoji="1" lang="en-US" altLang="ja-JP" dirty="0" smtClean="0"/>
              <a:t>SQL</a:t>
            </a:r>
            <a:r>
              <a:rPr kumimoji="1" lang="ja-JP" altLang="en-US" dirty="0" smtClean="0"/>
              <a:t>ライクに</a:t>
            </a:r>
            <a:r>
              <a:rPr kumimoji="1" lang="en-US" altLang="ja-JP" dirty="0" smtClean="0"/>
              <a:t>Cassandra</a:t>
            </a:r>
            <a:r>
              <a:rPr kumimoji="1" lang="ja-JP" altLang="en-US" dirty="0" smtClean="0"/>
              <a:t>に問い合わせができる言語</a:t>
            </a:r>
            <a:endParaRPr kumimoji="1" lang="en-US" altLang="ja-JP" dirty="0" smtClean="0"/>
          </a:p>
          <a:p>
            <a:r>
              <a:rPr lang="en-US" altLang="ja-JP" dirty="0" smtClean="0"/>
              <a:t>INSERT</a:t>
            </a:r>
            <a:r>
              <a:rPr lang="ja-JP" altLang="en-US" dirty="0" smtClean="0"/>
              <a:t>、</a:t>
            </a:r>
            <a:r>
              <a:rPr lang="en-US" altLang="ja-JP" dirty="0" smtClean="0"/>
              <a:t>SELECT</a:t>
            </a:r>
            <a:r>
              <a:rPr lang="ja-JP" altLang="en-US" dirty="0" smtClean="0"/>
              <a:t>、</a:t>
            </a:r>
            <a:r>
              <a:rPr lang="en-US" altLang="ja-JP" dirty="0" smtClean="0"/>
              <a:t>DROP</a:t>
            </a:r>
            <a:r>
              <a:rPr lang="ja-JP" altLang="en-US" dirty="0" smtClean="0"/>
              <a:t>、</a:t>
            </a:r>
            <a:r>
              <a:rPr lang="en-US" altLang="ja-JP" dirty="0" smtClean="0"/>
              <a:t>CREATE</a:t>
            </a:r>
            <a:r>
              <a:rPr lang="ja-JP" altLang="en-US" dirty="0" smtClean="0"/>
              <a:t>など使用することができる</a:t>
            </a:r>
            <a:endParaRPr lang="en-US" altLang="ja-JP" dirty="0" smtClean="0"/>
          </a:p>
          <a:p>
            <a:r>
              <a:rPr lang="en-US" altLang="ja-JP" dirty="0" smtClean="0"/>
              <a:t>HQL</a:t>
            </a:r>
            <a:r>
              <a:rPr lang="ja-JP" altLang="en-US" dirty="0" smtClean="0"/>
              <a:t>と異なり、</a:t>
            </a:r>
            <a:r>
              <a:rPr lang="en-US" altLang="ja-JP" dirty="0" smtClean="0"/>
              <a:t>JOIN</a:t>
            </a:r>
            <a:r>
              <a:rPr lang="ja-JP" altLang="en-US" dirty="0" smtClean="0"/>
              <a:t>を使用することができない</a:t>
            </a:r>
            <a:endParaRPr lang="en-US" altLang="ja-JP" dirty="0" smtClean="0"/>
          </a:p>
          <a:p>
            <a:r>
              <a:rPr lang="en-US" altLang="ja-JP" dirty="0" smtClean="0"/>
              <a:t>SELECT</a:t>
            </a:r>
            <a:r>
              <a:rPr lang="ja-JP" altLang="en-US" dirty="0" smtClean="0"/>
              <a:t>は</a:t>
            </a:r>
            <a:r>
              <a:rPr lang="en-US" altLang="ja-JP" dirty="0" smtClean="0"/>
              <a:t>SQL</a:t>
            </a:r>
            <a:r>
              <a:rPr lang="ja-JP" altLang="en-US" dirty="0" smtClean="0"/>
              <a:t>と同様に</a:t>
            </a:r>
            <a:r>
              <a:rPr lang="en-US" altLang="ja-JP" dirty="0" smtClean="0"/>
              <a:t>WHERE</a:t>
            </a:r>
            <a:r>
              <a:rPr lang="ja-JP" altLang="en-US" dirty="0" smtClean="0"/>
              <a:t>句で条件指定できる</a:t>
            </a:r>
            <a:endParaRPr lang="en-US" altLang="ja-JP" dirty="0" smtClean="0"/>
          </a:p>
          <a:p>
            <a:r>
              <a:rPr lang="en-US" altLang="ja-JP" dirty="0" smtClean="0"/>
              <a:t>UPDATE</a:t>
            </a:r>
            <a:r>
              <a:rPr lang="ja-JP" altLang="en-US" dirty="0" smtClean="0"/>
              <a:t>では存在しないキーを</a:t>
            </a:r>
            <a:r>
              <a:rPr lang="en-US" altLang="ja-JP" dirty="0" smtClean="0"/>
              <a:t>WHERE</a:t>
            </a:r>
            <a:r>
              <a:rPr lang="ja-JP" altLang="en-US" dirty="0" smtClean="0"/>
              <a:t>句に指定すると</a:t>
            </a:r>
            <a:r>
              <a:rPr lang="en-US" altLang="ja-JP" dirty="0" smtClean="0"/>
              <a:t>INSERT</a:t>
            </a:r>
            <a:r>
              <a:rPr lang="ja-JP" altLang="en-US" dirty="0" smtClean="0"/>
              <a:t>したこととなる</a:t>
            </a:r>
          </a:p>
          <a:p>
            <a:endParaRPr kumimoji="1" lang="ja-JP"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2-1-1. </a:t>
            </a:r>
            <a:r>
              <a:rPr lang="ja-JP" altLang="en-US" dirty="0" smtClean="0"/>
              <a:t>コーディング能力</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コーディング能力の向上は意外と難しい</a:t>
            </a:r>
            <a:endParaRPr kumimoji="1" lang="en-US" altLang="ja-JP" dirty="0" smtClean="0"/>
          </a:p>
          <a:p>
            <a:r>
              <a:rPr lang="ja-JP" altLang="en-US" dirty="0" smtClean="0"/>
              <a:t>よく聞くのが最近、コーディングが早くなった</a:t>
            </a:r>
            <a:r>
              <a:rPr lang="en-US" altLang="ja-JP" dirty="0" smtClean="0"/>
              <a:t>=</a:t>
            </a:r>
            <a:r>
              <a:rPr lang="ja-JP" altLang="en-US" dirty="0" smtClean="0"/>
              <a:t>能力向上と思っている人がいる</a:t>
            </a:r>
            <a:endParaRPr lang="en-US" altLang="ja-JP" dirty="0" smtClean="0"/>
          </a:p>
          <a:p>
            <a:pPr>
              <a:buNone/>
            </a:pPr>
            <a:r>
              <a:rPr lang="ja-JP" altLang="en-US" dirty="0" smtClean="0"/>
              <a:t>→</a:t>
            </a:r>
            <a:r>
              <a:rPr lang="ja-JP" altLang="en-US" b="1" dirty="0" smtClean="0">
                <a:solidFill>
                  <a:srgbClr val="FF0000"/>
                </a:solidFill>
              </a:rPr>
              <a:t>大きな勘違い！！</a:t>
            </a:r>
            <a:endParaRPr lang="en-US" altLang="ja-JP" b="1" dirty="0" smtClean="0">
              <a:solidFill>
                <a:srgbClr val="FF0000"/>
              </a:solidFill>
            </a:endParaRPr>
          </a:p>
          <a:p>
            <a:r>
              <a:rPr lang="ja-JP" altLang="en-US" dirty="0" smtClean="0"/>
              <a:t>早くなっているのは</a:t>
            </a:r>
            <a:r>
              <a:rPr lang="ja-JP" altLang="en-US" b="1" dirty="0" smtClean="0">
                <a:solidFill>
                  <a:srgbClr val="0070C0"/>
                </a:solidFill>
              </a:rPr>
              <a:t>慣れている</a:t>
            </a:r>
            <a:r>
              <a:rPr lang="ja-JP" altLang="en-US" dirty="0" smtClean="0"/>
              <a:t>だけ</a:t>
            </a:r>
            <a:endParaRPr lang="en-US" altLang="ja-JP" dirty="0" smtClean="0"/>
          </a:p>
          <a:p>
            <a:pPr>
              <a:buNone/>
            </a:pPr>
            <a:r>
              <a:rPr lang="ja-JP" altLang="en-US" dirty="0" smtClean="0"/>
              <a:t>→こういう勘違いしている人に限ってスキルが結構低い・・・</a:t>
            </a:r>
            <a:endParaRPr lang="en-US" altLang="ja-JP" dirty="0" smtClean="0"/>
          </a:p>
          <a:p>
            <a:r>
              <a:rPr kumimoji="1" lang="ja-JP" altLang="en-US" dirty="0" smtClean="0"/>
              <a:t>ではどうすれば能力向上するのでしょうか？</a:t>
            </a:r>
            <a:endParaRPr kumimoji="1" lang="ja-JP"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2-1-2. </a:t>
            </a:r>
            <a:r>
              <a:rPr lang="ja-JP" altLang="en-US" dirty="0" smtClean="0"/>
              <a:t>コーディング能力</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自分より能力が高いと思われる</a:t>
            </a:r>
            <a:r>
              <a:rPr lang="ja-JP" altLang="en-US" b="1" dirty="0" smtClean="0">
                <a:solidFill>
                  <a:srgbClr val="FF0000"/>
                </a:solidFill>
              </a:rPr>
              <a:t>人が作成したソース</a:t>
            </a:r>
            <a:r>
              <a:rPr lang="ja-JP" altLang="en-US" dirty="0" smtClean="0"/>
              <a:t>から技術を盗むのが一番早い</a:t>
            </a:r>
            <a:endParaRPr lang="en-US" altLang="ja-JP" dirty="0" smtClean="0"/>
          </a:p>
          <a:p>
            <a:pPr>
              <a:buNone/>
            </a:pPr>
            <a:r>
              <a:rPr lang="ja-JP" altLang="en-US" dirty="0" smtClean="0"/>
              <a:t>→コピーとは違いますよ！！</a:t>
            </a:r>
            <a:endParaRPr lang="en-US" altLang="ja-JP" dirty="0" smtClean="0"/>
          </a:p>
          <a:p>
            <a:pPr>
              <a:buNone/>
            </a:pPr>
            <a:r>
              <a:rPr lang="ja-JP" altLang="en-US" dirty="0" smtClean="0"/>
              <a:t>→自分との違いを考えて有効なほうを吸収！</a:t>
            </a:r>
            <a:endParaRPr lang="en-US" altLang="ja-JP" dirty="0" smtClean="0"/>
          </a:p>
          <a:p>
            <a:r>
              <a:rPr lang="ja-JP" altLang="en-US" dirty="0" smtClean="0"/>
              <a:t>日向先生がやっている</a:t>
            </a:r>
            <a:r>
              <a:rPr lang="en-US" altLang="ja-JP" dirty="0" smtClean="0"/>
              <a:t>JDK</a:t>
            </a:r>
            <a:r>
              <a:rPr lang="ja-JP" altLang="en-US" dirty="0" smtClean="0"/>
              <a:t>ソースを読んだりしているのも一つの手段！</a:t>
            </a:r>
            <a:endParaRPr lang="en-US" altLang="ja-JP" dirty="0" smtClean="0"/>
          </a:p>
          <a:p>
            <a:r>
              <a:rPr lang="ja-JP" altLang="en-US" dirty="0" smtClean="0"/>
              <a:t>ということでソースレビューをしてみよう！</a:t>
            </a:r>
            <a:endParaRPr lang="en-US" altLang="ja-JP" dirty="0" smtClean="0"/>
          </a:p>
          <a:p>
            <a:pPr>
              <a:buNone/>
            </a:pPr>
            <a:r>
              <a:rPr kumimoji="1" lang="ja-JP" altLang="en-US" dirty="0" smtClean="0"/>
              <a:t>→</a:t>
            </a:r>
            <a:r>
              <a:rPr lang="en-US" altLang="ja-JP" dirty="0" smtClean="0"/>
              <a:t>Java</a:t>
            </a:r>
            <a:r>
              <a:rPr lang="ja-JP" altLang="en-US" dirty="0" smtClean="0"/>
              <a:t>ソースを見ながらスキルアップ</a:t>
            </a:r>
            <a:endParaRPr lang="en-US" altLang="ja-JP"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2-2-1. </a:t>
            </a:r>
            <a:r>
              <a:rPr lang="ja-JP" altLang="en-US" dirty="0" smtClean="0"/>
              <a:t>共通</a:t>
            </a:r>
            <a:r>
              <a:rPr kumimoji="1" lang="ja-JP" altLang="en-US" dirty="0" smtClean="0"/>
              <a:t>部品</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以下の</a:t>
            </a:r>
            <a:r>
              <a:rPr lang="ja-JP" altLang="en-US" dirty="0" smtClean="0"/>
              <a:t>ようにアップロード先のパスを取得するコードがあります。ソースレビューしましょう</a:t>
            </a:r>
            <a:endParaRPr lang="en-US" altLang="ja-JP" dirty="0" smtClean="0"/>
          </a:p>
          <a:p>
            <a:r>
              <a:rPr lang="ja-JP" altLang="en-US" dirty="0" smtClean="0"/>
              <a:t>指摘箇所があるなら指摘してください</a:t>
            </a:r>
            <a:endParaRPr lang="en-US" altLang="ja-JP" dirty="0" smtClean="0"/>
          </a:p>
          <a:p>
            <a:pPr>
              <a:buNone/>
            </a:pPr>
            <a:r>
              <a:rPr lang="en-US" altLang="ja-JP" dirty="0" smtClean="0"/>
              <a:t>【</a:t>
            </a:r>
            <a:r>
              <a:rPr lang="ja-JP" altLang="en-US" dirty="0" smtClean="0"/>
              <a:t>ソース</a:t>
            </a:r>
            <a:r>
              <a:rPr lang="en-US" altLang="ja-JP" dirty="0" smtClean="0"/>
              <a:t>】</a:t>
            </a:r>
          </a:p>
          <a:p>
            <a:pPr>
              <a:buNone/>
            </a:pPr>
            <a:r>
              <a:rPr lang="en-US" altLang="ja-JP" dirty="0" smtClean="0"/>
              <a:t>// </a:t>
            </a:r>
            <a:r>
              <a:rPr lang="ja-JP" altLang="en-US" dirty="0" smtClean="0"/>
              <a:t>共通クラスからアップロードパスを取得</a:t>
            </a:r>
            <a:endParaRPr lang="en-US" altLang="ja-JP" dirty="0" smtClean="0"/>
          </a:p>
          <a:p>
            <a:pPr>
              <a:buNone/>
            </a:pPr>
            <a:r>
              <a:rPr lang="en-US" altLang="ja-JP" dirty="0" smtClean="0"/>
              <a:t>// FileProperties</a:t>
            </a:r>
            <a:r>
              <a:rPr lang="ja-JP" altLang="en-US" dirty="0" smtClean="0"/>
              <a:t>はプロパティ管理、</a:t>
            </a:r>
            <a:r>
              <a:rPr lang="en-US" altLang="ja-JP" dirty="0" smtClean="0"/>
              <a:t>Constants</a:t>
            </a:r>
            <a:r>
              <a:rPr lang="ja-JP" altLang="en-US" dirty="0" smtClean="0"/>
              <a:t>は定数管理の共通部品</a:t>
            </a:r>
            <a:endParaRPr lang="en-US" altLang="ja-JP" dirty="0" smtClean="0"/>
          </a:p>
          <a:p>
            <a:pPr>
              <a:buNone/>
            </a:pPr>
            <a:r>
              <a:rPr kumimoji="1" lang="en-US" altLang="ja-JP" dirty="0" smtClean="0"/>
              <a:t>String path = FileProperties.get(Constants.UPLOAD_PATH);</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2-2-2. </a:t>
            </a:r>
            <a:r>
              <a:rPr kumimoji="1" lang="ja-JP" altLang="en-US" dirty="0" smtClean="0"/>
              <a:t>共通部品</a:t>
            </a:r>
            <a:r>
              <a:rPr lang="ja-JP" altLang="en-US" dirty="0" smtClean="0"/>
              <a:t>（回答）</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冗長なコードがありますよね？</a:t>
            </a:r>
            <a:endParaRPr lang="en-US" altLang="ja-JP" dirty="0" smtClean="0"/>
          </a:p>
          <a:p>
            <a:r>
              <a:rPr lang="ja-JP" altLang="en-US" b="1" dirty="0" smtClean="0">
                <a:solidFill>
                  <a:srgbClr val="FF0000"/>
                </a:solidFill>
              </a:rPr>
              <a:t>使う側が</a:t>
            </a:r>
            <a:r>
              <a:rPr lang="en-US" altLang="ja-JP" b="1" dirty="0" smtClean="0">
                <a:solidFill>
                  <a:srgbClr val="FF0000"/>
                </a:solidFill>
              </a:rPr>
              <a:t>2</a:t>
            </a:r>
            <a:r>
              <a:rPr lang="ja-JP" altLang="en-US" b="1" dirty="0" smtClean="0">
                <a:solidFill>
                  <a:srgbClr val="FF0000"/>
                </a:solidFill>
              </a:rPr>
              <a:t>回</a:t>
            </a:r>
            <a:r>
              <a:rPr lang="ja-JP" altLang="en-US" dirty="0" smtClean="0"/>
              <a:t>も共通部品を呼び出している</a:t>
            </a:r>
            <a:endParaRPr lang="en-US" altLang="ja-JP" dirty="0" smtClean="0"/>
          </a:p>
          <a:p>
            <a:r>
              <a:rPr lang="ja-JP" altLang="en-US" dirty="0" smtClean="0"/>
              <a:t>つまり、以下のようにするのが正解</a:t>
            </a:r>
            <a:endParaRPr lang="en-US" altLang="ja-JP" dirty="0" smtClean="0"/>
          </a:p>
          <a:p>
            <a:pPr>
              <a:buNone/>
            </a:pPr>
            <a:r>
              <a:rPr lang="en-US" altLang="ja-JP" dirty="0" smtClean="0"/>
              <a:t>【</a:t>
            </a:r>
            <a:r>
              <a:rPr lang="ja-JP" altLang="en-US" dirty="0" smtClean="0"/>
              <a:t>ソース</a:t>
            </a:r>
            <a:r>
              <a:rPr lang="en-US" altLang="ja-JP" dirty="0" smtClean="0"/>
              <a:t>】</a:t>
            </a:r>
          </a:p>
          <a:p>
            <a:pPr>
              <a:buNone/>
            </a:pPr>
            <a:r>
              <a:rPr lang="en-US" altLang="ja-JP" dirty="0" smtClean="0"/>
              <a:t>String path = FileProperties.getUploadPath();</a:t>
            </a:r>
          </a:p>
          <a:p>
            <a:r>
              <a:rPr lang="ja-JP" altLang="en-US" dirty="0" smtClean="0"/>
              <a:t>このように</a:t>
            </a:r>
            <a:r>
              <a:rPr lang="ja-JP" altLang="en-US" b="1" dirty="0" smtClean="0">
                <a:solidFill>
                  <a:srgbClr val="FF0000"/>
                </a:solidFill>
              </a:rPr>
              <a:t>使う側が簡単</a:t>
            </a:r>
            <a:r>
              <a:rPr lang="ja-JP" altLang="en-US" dirty="0" smtClean="0"/>
              <a:t>に使用できないと共通部品の効果が薄いので注意</a:t>
            </a:r>
            <a:endParaRPr lang="en-US" altLang="ja-JP" dirty="0" smtClean="0"/>
          </a:p>
          <a:p>
            <a:pPr>
              <a:buNone/>
            </a:pPr>
            <a:r>
              <a:rPr lang="ja-JP" altLang="en-US" dirty="0" smtClean="0"/>
              <a:t>→ただし、エラーメッセージなど可変データの場合は当てはまらない</a:t>
            </a:r>
            <a:endParaRPr lang="en-US" altLang="ja-JP"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2-3-1. </a:t>
            </a:r>
            <a:r>
              <a:rPr kumimoji="1" lang="ja-JP" altLang="en-US" dirty="0" smtClean="0"/>
              <a:t>入力チェック</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Web</a:t>
            </a:r>
            <a:r>
              <a:rPr kumimoji="1" lang="ja-JP" altLang="en-US" dirty="0" smtClean="0"/>
              <a:t>システムではリクエストパラメータチェックがよくありますね。</a:t>
            </a:r>
            <a:endParaRPr kumimoji="1" lang="en-US" altLang="ja-JP" dirty="0" smtClean="0"/>
          </a:p>
          <a:p>
            <a:r>
              <a:rPr lang="ja-JP" altLang="en-US" dirty="0" smtClean="0"/>
              <a:t>以下のソースは問題ありますか？</a:t>
            </a:r>
            <a:endParaRPr lang="en-US" altLang="ja-JP" dirty="0" smtClean="0"/>
          </a:p>
          <a:p>
            <a:pPr>
              <a:buNone/>
            </a:pPr>
            <a:r>
              <a:rPr lang="en-US" altLang="ja-JP" dirty="0" smtClean="0"/>
              <a:t>if (value != null) {</a:t>
            </a:r>
          </a:p>
          <a:p>
            <a:pPr>
              <a:buNone/>
            </a:pPr>
            <a:r>
              <a:rPr kumimoji="1" lang="en-US" altLang="ja-JP" dirty="0" smtClean="0"/>
              <a:t>    // </a:t>
            </a:r>
            <a:r>
              <a:rPr kumimoji="1" lang="ja-JP" altLang="en-US" dirty="0" smtClean="0"/>
              <a:t>桁数チェック</a:t>
            </a:r>
            <a:endParaRPr kumimoji="1" lang="en-US" altLang="ja-JP" dirty="0" smtClean="0"/>
          </a:p>
          <a:p>
            <a:pPr>
              <a:buNone/>
            </a:pPr>
            <a:r>
              <a:rPr lang="en-US" altLang="ja-JP" dirty="0" smtClean="0"/>
              <a:t>    if (isLength(value)) {</a:t>
            </a:r>
          </a:p>
          <a:p>
            <a:pPr>
              <a:buNone/>
            </a:pPr>
            <a:r>
              <a:rPr kumimoji="1" lang="en-US" altLang="ja-JP" dirty="0" smtClean="0"/>
              <a:t>        result = false;</a:t>
            </a:r>
          </a:p>
          <a:p>
            <a:pPr>
              <a:buNone/>
            </a:pPr>
            <a:r>
              <a:rPr lang="en-US" altLang="ja-JP" dirty="0" smtClean="0"/>
              <a:t>    }</a:t>
            </a:r>
            <a:endParaRPr kumimoji="1" lang="en-US" altLang="ja-JP" dirty="0" smtClean="0"/>
          </a:p>
          <a:p>
            <a:pPr>
              <a:buNone/>
            </a:pPr>
            <a:r>
              <a:rPr lang="en-US" altLang="ja-JP" dirty="0" smtClean="0"/>
              <a:t>}</a:t>
            </a:r>
          </a:p>
          <a:p>
            <a:pPr>
              <a:buNone/>
            </a:pPr>
            <a:r>
              <a:rPr kumimoji="1" lang="en-US" altLang="ja-JP" dirty="0" smtClean="0"/>
              <a:t>return result;</a:t>
            </a:r>
            <a:endParaRPr kumimoji="1" lang="ja-JP"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2-3-2. </a:t>
            </a:r>
            <a:r>
              <a:rPr kumimoji="1" lang="ja-JP" altLang="en-US" dirty="0" smtClean="0"/>
              <a:t>入力チェック</a:t>
            </a:r>
            <a:r>
              <a:rPr kumimoji="1" lang="en-US" altLang="ja-JP" dirty="0" smtClean="0"/>
              <a:t>2</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特に問題無さそうですね。では次は？</a:t>
            </a:r>
            <a:endParaRPr kumimoji="1" lang="en-US" altLang="ja-JP" dirty="0" smtClean="0"/>
          </a:p>
          <a:p>
            <a:pPr>
              <a:buNone/>
            </a:pPr>
            <a:r>
              <a:rPr lang="en-US" altLang="ja-JP" dirty="0" smtClean="0"/>
              <a:t>if (value != null) {</a:t>
            </a:r>
          </a:p>
          <a:p>
            <a:pPr>
              <a:buNone/>
            </a:pPr>
            <a:r>
              <a:rPr kumimoji="1" lang="en-US" altLang="ja-JP" dirty="0" smtClean="0"/>
              <a:t>    // </a:t>
            </a:r>
            <a:r>
              <a:rPr kumimoji="1" lang="ja-JP" altLang="en-US" dirty="0" smtClean="0"/>
              <a:t>桁数チェック</a:t>
            </a:r>
            <a:endParaRPr kumimoji="1" lang="en-US" altLang="ja-JP" dirty="0" smtClean="0"/>
          </a:p>
          <a:p>
            <a:pPr>
              <a:buNone/>
            </a:pPr>
            <a:r>
              <a:rPr lang="en-US" altLang="ja-JP" dirty="0" smtClean="0"/>
              <a:t>    if (isLength(value)) {</a:t>
            </a:r>
          </a:p>
          <a:p>
            <a:pPr>
              <a:buNone/>
            </a:pPr>
            <a:r>
              <a:rPr kumimoji="1" lang="en-US" altLang="ja-JP" dirty="0" smtClean="0"/>
              <a:t>        result = false;</a:t>
            </a:r>
          </a:p>
          <a:p>
            <a:pPr>
              <a:buNone/>
            </a:pPr>
            <a:r>
              <a:rPr lang="en-US" altLang="ja-JP" dirty="0" smtClean="0"/>
              <a:t>    }</a:t>
            </a:r>
            <a:endParaRPr kumimoji="1" lang="en-US" altLang="ja-JP" dirty="0" smtClean="0"/>
          </a:p>
          <a:p>
            <a:pPr>
              <a:buNone/>
            </a:pPr>
            <a:r>
              <a:rPr lang="ja-JP" altLang="en-US" dirty="0" smtClean="0"/>
              <a:t>   </a:t>
            </a:r>
            <a:r>
              <a:rPr lang="en-US" altLang="ja-JP" dirty="0" smtClean="0"/>
              <a:t> // </a:t>
            </a:r>
            <a:r>
              <a:rPr lang="ja-JP" altLang="en-US" dirty="0" smtClean="0"/>
              <a:t>マスタの存在チェック</a:t>
            </a:r>
            <a:endParaRPr lang="en-US" altLang="ja-JP" dirty="0" smtClean="0"/>
          </a:p>
          <a:p>
            <a:pPr>
              <a:buNone/>
            </a:pPr>
            <a:r>
              <a:rPr lang="en-US" altLang="ja-JP" dirty="0" smtClean="0"/>
              <a:t>    if (isMaster(value)) {</a:t>
            </a:r>
          </a:p>
          <a:p>
            <a:pPr>
              <a:buNone/>
            </a:pPr>
            <a:r>
              <a:rPr lang="en-US" altLang="ja-JP" dirty="0" smtClean="0"/>
              <a:t>        result = false;</a:t>
            </a:r>
          </a:p>
          <a:p>
            <a:pPr>
              <a:buNone/>
            </a:pPr>
            <a:r>
              <a:rPr lang="en-US" altLang="ja-JP" dirty="0" smtClean="0"/>
              <a:t>    }</a:t>
            </a:r>
          </a:p>
          <a:p>
            <a:pPr>
              <a:buNone/>
            </a:pPr>
            <a:r>
              <a:rPr lang="en-US" altLang="ja-JP" dirty="0" smtClean="0"/>
              <a:t>}</a:t>
            </a:r>
          </a:p>
          <a:p>
            <a:pPr>
              <a:buNone/>
            </a:pPr>
            <a:r>
              <a:rPr kumimoji="1" lang="en-US" altLang="ja-JP" dirty="0" smtClean="0"/>
              <a:t>return result;</a:t>
            </a:r>
            <a:endParaRPr kumimoji="1" lang="ja-JP"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2-3-3. </a:t>
            </a:r>
            <a:r>
              <a:rPr kumimoji="1" lang="ja-JP" altLang="en-US" dirty="0" smtClean="0"/>
              <a:t>入力チェック</a:t>
            </a:r>
            <a:r>
              <a:rPr kumimoji="1" lang="en-US" altLang="ja-JP" dirty="0" smtClean="0"/>
              <a:t>2</a:t>
            </a:r>
            <a:r>
              <a:rPr kumimoji="1" lang="ja-JP" altLang="en-US" dirty="0" smtClean="0"/>
              <a:t>（回答）</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そうです。問題ありますよね。</a:t>
            </a:r>
            <a:endParaRPr lang="en-US" altLang="ja-JP" dirty="0" smtClean="0"/>
          </a:p>
          <a:p>
            <a:r>
              <a:rPr lang="ja-JP" altLang="en-US" dirty="0" smtClean="0"/>
              <a:t>桁数</a:t>
            </a:r>
            <a:r>
              <a:rPr kumimoji="1" lang="ja-JP" altLang="en-US" dirty="0" smtClean="0"/>
              <a:t>チェックでエラーになっているのに存在チェックをするのは</a:t>
            </a:r>
            <a:r>
              <a:rPr kumimoji="1" lang="en-US" altLang="ja-JP" dirty="0" smtClean="0"/>
              <a:t>DB</a:t>
            </a:r>
            <a:r>
              <a:rPr kumimoji="1" lang="ja-JP" altLang="en-US" dirty="0" smtClean="0"/>
              <a:t>コネクションの無駄</a:t>
            </a:r>
            <a:endParaRPr kumimoji="1" lang="en-US" altLang="ja-JP" dirty="0" smtClean="0"/>
          </a:p>
          <a:p>
            <a:pPr>
              <a:buNone/>
            </a:pPr>
            <a:r>
              <a:rPr lang="ja-JP" altLang="en-US" dirty="0" smtClean="0"/>
              <a:t>→</a:t>
            </a:r>
            <a:r>
              <a:rPr lang="ja-JP" altLang="en-US" b="1" dirty="0" smtClean="0">
                <a:solidFill>
                  <a:srgbClr val="FF0000"/>
                </a:solidFill>
              </a:rPr>
              <a:t>無駄な処理を考える</a:t>
            </a:r>
            <a:r>
              <a:rPr lang="ja-JP" altLang="en-US" dirty="0" smtClean="0"/>
              <a:t>ことが重要</a:t>
            </a:r>
            <a:endParaRPr kumimoji="1" lang="en-US" altLang="ja-JP" dirty="0" smtClean="0"/>
          </a:p>
          <a:p>
            <a:pPr>
              <a:buNone/>
            </a:pPr>
            <a:r>
              <a:rPr lang="en-US" altLang="ja-JP" dirty="0" smtClean="0"/>
              <a:t>// </a:t>
            </a:r>
            <a:r>
              <a:rPr lang="ja-JP" altLang="en-US" dirty="0" smtClean="0"/>
              <a:t>マスタの存在チェック</a:t>
            </a:r>
            <a:endParaRPr lang="en-US" altLang="ja-JP" dirty="0" smtClean="0"/>
          </a:p>
          <a:p>
            <a:pPr>
              <a:buNone/>
            </a:pPr>
            <a:r>
              <a:rPr lang="en-US" altLang="ja-JP" dirty="0" smtClean="0"/>
              <a:t>if (result &amp;&amp; isMaster(value)) {</a:t>
            </a:r>
          </a:p>
          <a:p>
            <a:pPr>
              <a:buNone/>
            </a:pPr>
            <a:r>
              <a:rPr lang="en-US" altLang="ja-JP" dirty="0" smtClean="0"/>
              <a:t>    result = false;</a:t>
            </a:r>
          </a:p>
          <a:p>
            <a:pPr>
              <a:buNone/>
            </a:pPr>
            <a:r>
              <a:rPr lang="en-US" altLang="ja-JP" dirty="0" smtClean="0"/>
              <a:t>}</a:t>
            </a:r>
          </a:p>
          <a:p>
            <a:pPr>
              <a:buNone/>
            </a:pPr>
            <a:r>
              <a:rPr lang="en-US" altLang="ja-JP" dirty="0" smtClean="0"/>
              <a:t>return result;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2-3-4. </a:t>
            </a:r>
            <a:r>
              <a:rPr kumimoji="1" lang="ja-JP" altLang="en-US" dirty="0" smtClean="0"/>
              <a:t>入力チェック</a:t>
            </a:r>
            <a:r>
              <a:rPr kumimoji="1" lang="en-US" altLang="ja-JP" dirty="0" smtClean="0"/>
              <a:t>2</a:t>
            </a:r>
            <a:r>
              <a:rPr kumimoji="1" lang="ja-JP" altLang="en-US" dirty="0" smtClean="0"/>
              <a:t>（補足）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先ほどの例は無駄をなくすための説明でわかりやすいように書いています。</a:t>
            </a:r>
            <a:endParaRPr kumimoji="1" lang="en-US" altLang="ja-JP" dirty="0" smtClean="0"/>
          </a:p>
          <a:p>
            <a:r>
              <a:rPr lang="ja-JP" altLang="en-US" dirty="0" smtClean="0"/>
              <a:t>そのため、一つソース上に問題がありました</a:t>
            </a:r>
            <a:endParaRPr lang="en-US" altLang="ja-JP" dirty="0" smtClean="0"/>
          </a:p>
          <a:p>
            <a:r>
              <a:rPr kumimoji="1" lang="ja-JP" altLang="en-US" dirty="0" smtClean="0"/>
              <a:t>気がついているので</a:t>
            </a:r>
            <a:r>
              <a:rPr lang="ja-JP" altLang="en-US" dirty="0" smtClean="0"/>
              <a:t>セーフティーなプログラミングを心がけていますね</a:t>
            </a:r>
            <a:r>
              <a:rPr kumimoji="1" lang="ja-JP" altLang="en-US" dirty="0" smtClean="0"/>
              <a:t>！</a:t>
            </a:r>
            <a:endParaRPr kumimoji="1" lang="en-US" altLang="ja-JP" dirty="0" smtClean="0"/>
          </a:p>
          <a:p>
            <a:r>
              <a:rPr lang="ja-JP" altLang="en-US" dirty="0" smtClean="0"/>
              <a:t>わかりましたか？</a:t>
            </a:r>
            <a:endParaRPr kumimoji="1" lang="ja-JP"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2-3-5. </a:t>
            </a:r>
            <a:r>
              <a:rPr kumimoji="1" lang="ja-JP" altLang="en-US" dirty="0" smtClean="0"/>
              <a:t>入力チェック</a:t>
            </a:r>
            <a:r>
              <a:rPr kumimoji="1" lang="en-US" altLang="ja-JP" dirty="0" smtClean="0"/>
              <a:t>2</a:t>
            </a:r>
            <a:r>
              <a:rPr kumimoji="1" lang="ja-JP" altLang="en-US" dirty="0" smtClean="0"/>
              <a:t>（補足）</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セーフティーなソースではないのです</a:t>
            </a:r>
            <a:endParaRPr lang="en-US" altLang="ja-JP" dirty="0" smtClean="0"/>
          </a:p>
          <a:p>
            <a:r>
              <a:rPr lang="ja-JP" altLang="en-US" dirty="0" smtClean="0"/>
              <a:t>入力チェックでエラーの場合、</a:t>
            </a:r>
            <a:r>
              <a:rPr lang="en-US" altLang="ja-JP" dirty="0" smtClean="0"/>
              <a:t>result=false</a:t>
            </a:r>
            <a:r>
              <a:rPr lang="ja-JP" altLang="en-US" dirty="0" smtClean="0"/>
              <a:t>としていましたがここが問題！</a:t>
            </a:r>
            <a:endParaRPr lang="en-US" altLang="ja-JP" dirty="0" smtClean="0"/>
          </a:p>
          <a:p>
            <a:r>
              <a:rPr lang="ja-JP" altLang="en-US" dirty="0" smtClean="0"/>
              <a:t>このソースを推測すると初期値</a:t>
            </a:r>
            <a:r>
              <a:rPr lang="en-US" altLang="ja-JP" dirty="0" smtClean="0"/>
              <a:t>result=true</a:t>
            </a:r>
            <a:r>
              <a:rPr lang="ja-JP" altLang="en-US" dirty="0" smtClean="0"/>
              <a:t>の可能性が高い</a:t>
            </a:r>
            <a:endParaRPr lang="en-US" altLang="ja-JP" dirty="0" smtClean="0"/>
          </a:p>
          <a:p>
            <a:pPr>
              <a:buNone/>
            </a:pPr>
            <a:r>
              <a:rPr lang="ja-JP" altLang="en-US" dirty="0" smtClean="0"/>
              <a:t>→この方式はよくないと言われている</a:t>
            </a:r>
            <a:endParaRPr lang="en-US" altLang="ja-JP" dirty="0" smtClean="0"/>
          </a:p>
          <a:p>
            <a:r>
              <a:rPr lang="ja-JP" altLang="en-US" dirty="0" smtClean="0"/>
              <a:t>通常は</a:t>
            </a:r>
            <a:r>
              <a:rPr lang="en-US" altLang="ja-JP" dirty="0" smtClean="0"/>
              <a:t>result</a:t>
            </a:r>
            <a:r>
              <a:rPr lang="ja-JP" altLang="en-US" dirty="0" smtClean="0"/>
              <a:t>の初期値は</a:t>
            </a:r>
            <a:r>
              <a:rPr lang="en-US" altLang="ja-JP" dirty="0" smtClean="0"/>
              <a:t>false</a:t>
            </a:r>
            <a:r>
              <a:rPr lang="ja-JP" altLang="en-US" dirty="0" smtClean="0"/>
              <a:t>でないと異常時に正常で抜けてしまう可能性がある</a:t>
            </a:r>
            <a:endParaRPr lang="en-US" altLang="ja-JP" dirty="0" smtClean="0"/>
          </a:p>
          <a:p>
            <a:pPr>
              <a:buNone/>
            </a:pPr>
            <a:r>
              <a:rPr kumimoji="1" lang="ja-JP" altLang="en-US" dirty="0" smtClean="0"/>
              <a:t>→このように</a:t>
            </a:r>
            <a:r>
              <a:rPr kumimoji="1" lang="ja-JP" altLang="en-US" b="1" dirty="0" smtClean="0">
                <a:solidFill>
                  <a:srgbClr val="FF0000"/>
                </a:solidFill>
              </a:rPr>
              <a:t>問題が発生したときを必ず考慮</a:t>
            </a:r>
            <a:r>
              <a:rPr kumimoji="1" lang="ja-JP" altLang="en-US" dirty="0" smtClean="0"/>
              <a:t>する</a:t>
            </a:r>
            <a:endParaRPr kumimoji="1" lang="ja-JP"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2-4-1. </a:t>
            </a:r>
            <a:r>
              <a:rPr lang="ja-JP" altLang="en-US" dirty="0" smtClean="0"/>
              <a:t>オーバーロード</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smtClean="0"/>
              <a:t>以下の</a:t>
            </a:r>
            <a:r>
              <a:rPr lang="ja-JP" altLang="en-US" dirty="0" smtClean="0"/>
              <a:t>メソッドは問題ないですか？</a:t>
            </a:r>
            <a:endParaRPr lang="en-US" altLang="ja-JP" dirty="0" smtClean="0"/>
          </a:p>
          <a:p>
            <a:r>
              <a:rPr lang="ja-JP" altLang="en-US" dirty="0" smtClean="0"/>
              <a:t>引数が単数（文字列）と複数（配列）に対応しています</a:t>
            </a:r>
            <a:endParaRPr lang="en-US" altLang="ja-JP" dirty="0" smtClean="0"/>
          </a:p>
          <a:p>
            <a:pPr>
              <a:buNone/>
            </a:pPr>
            <a:endParaRPr lang="en-US" altLang="ja-JP" dirty="0" smtClean="0"/>
          </a:p>
          <a:p>
            <a:pPr>
              <a:buNone/>
            </a:pPr>
            <a:r>
              <a:rPr kumimoji="1" lang="en-US" altLang="ja-JP" dirty="0" smtClean="0"/>
              <a:t>public class Test {</a:t>
            </a:r>
          </a:p>
          <a:p>
            <a:pPr>
              <a:buNone/>
            </a:pPr>
            <a:r>
              <a:rPr lang="en-US" altLang="ja-JP" dirty="0" smtClean="0"/>
              <a:t>    public void execute(String param) {</a:t>
            </a:r>
          </a:p>
          <a:p>
            <a:pPr>
              <a:buNone/>
            </a:pPr>
            <a:r>
              <a:rPr kumimoji="1" lang="en-US" altLang="ja-JP" dirty="0" smtClean="0"/>
              <a:t>        this.execute(new String[]{param});</a:t>
            </a:r>
          </a:p>
          <a:p>
            <a:pPr>
              <a:buNone/>
            </a:pPr>
            <a:r>
              <a:rPr lang="en-US" altLang="ja-JP" dirty="0" smtClean="0"/>
              <a:t>    }</a:t>
            </a:r>
          </a:p>
          <a:p>
            <a:pPr>
              <a:buNone/>
            </a:pPr>
            <a:r>
              <a:rPr lang="en-US" altLang="ja-JP" dirty="0" smtClean="0"/>
              <a:t>    public void execute(String[] params) {</a:t>
            </a:r>
          </a:p>
          <a:p>
            <a:pPr>
              <a:buNone/>
            </a:pPr>
            <a:r>
              <a:rPr kumimoji="1" lang="en-US" altLang="ja-JP" dirty="0" smtClean="0"/>
              <a:t>        // </a:t>
            </a:r>
            <a:r>
              <a:rPr kumimoji="1" lang="ja-JP" altLang="en-US" dirty="0" smtClean="0"/>
              <a:t>処理記述</a:t>
            </a:r>
            <a:endParaRPr kumimoji="1" lang="en-US" altLang="ja-JP" dirty="0" smtClean="0"/>
          </a:p>
          <a:p>
            <a:pPr>
              <a:buNone/>
            </a:pPr>
            <a:r>
              <a:rPr lang="en-US" altLang="ja-JP" dirty="0" smtClean="0"/>
              <a:t>    }</a:t>
            </a:r>
          </a:p>
          <a:p>
            <a:pPr>
              <a:buNone/>
            </a:pPr>
            <a:r>
              <a:rPr kumimoji="1" lang="en-US" altLang="ja-JP" dirty="0" smtClean="0"/>
              <a:t>}</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1-1-2. Google Chrome25 β</a:t>
            </a:r>
            <a:r>
              <a:rPr kumimoji="1" lang="ja-JP" altLang="en-US" dirty="0" smtClean="0"/>
              <a:t>版</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Google Chrome23 β</a:t>
            </a:r>
            <a:r>
              <a:rPr lang="ja-JP" altLang="en-US" dirty="0" smtClean="0"/>
              <a:t>版を</a:t>
            </a:r>
            <a:r>
              <a:rPr lang="en-US" altLang="ja-JP" dirty="0" smtClean="0"/>
              <a:t>2013/01/14</a:t>
            </a:r>
            <a:r>
              <a:rPr lang="ja-JP" altLang="en-US" dirty="0" smtClean="0"/>
              <a:t>リリース</a:t>
            </a:r>
            <a:endParaRPr lang="en-US" altLang="ja-JP" dirty="0" smtClean="0"/>
          </a:p>
          <a:p>
            <a:r>
              <a:rPr kumimoji="1" lang="ja-JP" altLang="en-US" dirty="0" smtClean="0"/>
              <a:t>「</a:t>
            </a:r>
            <a:r>
              <a:rPr kumimoji="1" lang="en-US" altLang="ja-JP" dirty="0" smtClean="0"/>
              <a:t>Web Speech API</a:t>
            </a:r>
            <a:r>
              <a:rPr kumimoji="1" lang="ja-JP" altLang="en-US" dirty="0" smtClean="0"/>
              <a:t>」をサポート</a:t>
            </a:r>
            <a:endParaRPr kumimoji="1" lang="en-US" altLang="ja-JP" dirty="0" smtClean="0"/>
          </a:p>
          <a:p>
            <a:pPr>
              <a:buNone/>
            </a:pPr>
            <a:r>
              <a:rPr lang="ja-JP" altLang="en-US" dirty="0" smtClean="0"/>
              <a:t>→音声認識を行い、音声をテキストへ変換できる機能</a:t>
            </a:r>
            <a:endParaRPr lang="en-US" altLang="ja-JP" dirty="0" smtClean="0"/>
          </a:p>
          <a:p>
            <a:r>
              <a:rPr lang="ja-JP" altLang="en-US" dirty="0" smtClean="0"/>
              <a:t>「</a:t>
            </a:r>
            <a:r>
              <a:rPr lang="en-US" altLang="ja-JP" dirty="0" smtClean="0"/>
              <a:t>Content Security Policy</a:t>
            </a:r>
            <a:r>
              <a:rPr lang="ja-JP" altLang="en-US" dirty="0" smtClean="0"/>
              <a:t>」機能をサポート</a:t>
            </a:r>
            <a:endParaRPr lang="en-US" altLang="ja-JP" dirty="0" smtClean="0"/>
          </a:p>
          <a:p>
            <a:pPr>
              <a:buNone/>
            </a:pPr>
            <a:r>
              <a:rPr lang="ja-JP" altLang="en-US" dirty="0" smtClean="0"/>
              <a:t>→</a:t>
            </a:r>
            <a:r>
              <a:rPr lang="en-US" altLang="ja-JP" dirty="0" smtClean="0"/>
              <a:t> Content-Security-Policy HTTP</a:t>
            </a:r>
            <a:r>
              <a:rPr lang="ja-JP" altLang="en-US" dirty="0" smtClean="0"/>
              <a:t>ヘッダを利用</a:t>
            </a:r>
            <a:endParaRPr kumimoji="1" lang="en-US" altLang="ja-JP" dirty="0" smtClean="0"/>
          </a:p>
          <a:p>
            <a:r>
              <a:rPr lang="ja-JP" altLang="en-US" dirty="0" smtClean="0"/>
              <a:t>その他にも「</a:t>
            </a:r>
            <a:r>
              <a:rPr lang="en-US" altLang="ja-JP" dirty="0" smtClean="0"/>
              <a:t>Resource Timing API</a:t>
            </a:r>
            <a:r>
              <a:rPr lang="ja-JP" altLang="en-US" dirty="0" smtClean="0"/>
              <a:t>」、「</a:t>
            </a:r>
            <a:r>
              <a:rPr lang="en-US" altLang="ja-JP" dirty="0" smtClean="0"/>
              <a:t>User Timing API</a:t>
            </a:r>
            <a:r>
              <a:rPr lang="ja-JP" altLang="en-US" dirty="0" smtClean="0"/>
              <a:t>」なども実装されている</a:t>
            </a:r>
            <a:endParaRPr kumimoji="1" lang="ja-JP"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2-4-2. </a:t>
            </a:r>
            <a:r>
              <a:rPr kumimoji="1" lang="ja-JP" altLang="en-US" dirty="0" smtClean="0"/>
              <a:t>知識不足</a:t>
            </a:r>
            <a:r>
              <a:rPr lang="ja-JP" altLang="en-US" dirty="0" smtClean="0"/>
              <a:t>（回答）</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知識不足による無駄なソース</a:t>
            </a:r>
            <a:endParaRPr kumimoji="1" lang="en-US" altLang="ja-JP" dirty="0" smtClean="0"/>
          </a:p>
          <a:p>
            <a:r>
              <a:rPr lang="ja-JP" altLang="en-US" dirty="0" smtClean="0"/>
              <a:t>このことからも</a:t>
            </a:r>
            <a:r>
              <a:rPr lang="ja-JP" altLang="en-US" b="1" dirty="0" smtClean="0">
                <a:solidFill>
                  <a:srgbClr val="FF0000"/>
                </a:solidFill>
              </a:rPr>
              <a:t>バージョンアップ時の新機能は目を通しておくべき</a:t>
            </a:r>
            <a:r>
              <a:rPr lang="ja-JP" altLang="en-US" dirty="0" smtClean="0"/>
              <a:t>！</a:t>
            </a:r>
            <a:endParaRPr lang="en-US" altLang="ja-JP" dirty="0" smtClean="0"/>
          </a:p>
          <a:p>
            <a:r>
              <a:rPr lang="ja-JP" altLang="en-US" smtClean="0"/>
              <a:t>可変長引</a:t>
            </a:r>
            <a:r>
              <a:rPr lang="ja-JP" altLang="en-US" dirty="0" smtClean="0"/>
              <a:t>数を知らなかったため、無駄なソースを組んでいましたね・・・</a:t>
            </a:r>
            <a:endParaRPr lang="en-US" altLang="ja-JP" dirty="0" smtClean="0"/>
          </a:p>
          <a:p>
            <a:pPr>
              <a:buNone/>
            </a:pPr>
            <a:endParaRPr kumimoji="1" lang="en-US" altLang="ja-JP" dirty="0" smtClean="0"/>
          </a:p>
          <a:p>
            <a:pPr>
              <a:buNone/>
            </a:pPr>
            <a:r>
              <a:rPr lang="en-US" altLang="ja-JP" dirty="0" smtClean="0"/>
              <a:t>public void execute(String... params) {</a:t>
            </a:r>
          </a:p>
          <a:p>
            <a:pPr>
              <a:buNone/>
            </a:pPr>
            <a:r>
              <a:rPr kumimoji="1" lang="en-US" altLang="ja-JP" dirty="0" smtClean="0"/>
              <a:t>    // </a:t>
            </a:r>
            <a:r>
              <a:rPr kumimoji="1" lang="ja-JP" altLang="en-US" dirty="0" smtClean="0"/>
              <a:t>処理記述</a:t>
            </a:r>
            <a:endParaRPr kumimoji="1" lang="en-US" altLang="ja-JP" dirty="0" smtClean="0"/>
          </a:p>
          <a:p>
            <a:pPr>
              <a:buNone/>
            </a:pPr>
            <a:r>
              <a:rPr lang="en-US" altLang="ja-JP" dirty="0" smtClean="0"/>
              <a:t>}</a:t>
            </a:r>
            <a:endParaRPr kumimoji="1" lang="ja-JP"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2-5-1. </a:t>
            </a:r>
            <a:r>
              <a:rPr lang="en-US" altLang="ja-JP" dirty="0" smtClean="0"/>
              <a:t>VB</a:t>
            </a:r>
            <a:r>
              <a:rPr lang="ja-JP" altLang="en-US" dirty="0" smtClean="0"/>
              <a:t>風ソース</a:t>
            </a:r>
            <a:endParaRPr kumimoji="1" lang="ja-JP" altLang="en-US" dirty="0"/>
          </a:p>
        </p:txBody>
      </p:sp>
      <p:sp>
        <p:nvSpPr>
          <p:cNvPr id="3" name="コンテンツ プレースホルダ 2"/>
          <p:cNvSpPr>
            <a:spLocks noGrp="1"/>
          </p:cNvSpPr>
          <p:nvPr>
            <p:ph idx="1"/>
          </p:nvPr>
        </p:nvSpPr>
        <p:spPr/>
        <p:txBody>
          <a:bodyPr>
            <a:normAutofit fontScale="62500" lnSpcReduction="20000"/>
          </a:bodyPr>
          <a:lstStyle/>
          <a:p>
            <a:r>
              <a:rPr kumimoji="1" lang="ja-JP" altLang="en-US" dirty="0" smtClean="0"/>
              <a:t>よく見かける以下のコード</a:t>
            </a:r>
            <a:r>
              <a:rPr lang="ja-JP" altLang="en-US" dirty="0" smtClean="0"/>
              <a:t>は改善できますか？</a:t>
            </a:r>
            <a:endParaRPr kumimoji="1" lang="en-US" altLang="ja-JP" dirty="0" smtClean="0"/>
          </a:p>
          <a:p>
            <a:pPr>
              <a:buNone/>
            </a:pPr>
            <a:endParaRPr kumimoji="1" lang="en-US" altLang="ja-JP" dirty="0" smtClean="0"/>
          </a:p>
          <a:p>
            <a:pPr>
              <a:buNone/>
            </a:pPr>
            <a:r>
              <a:rPr kumimoji="1" lang="en-US" altLang="ja-JP" dirty="0" smtClean="0"/>
              <a:t>if (type == 1) {</a:t>
            </a:r>
          </a:p>
          <a:p>
            <a:pPr>
              <a:buNone/>
            </a:pPr>
            <a:r>
              <a:rPr lang="en-US" altLang="ja-JP" dirty="0" smtClean="0"/>
              <a:t>    // </a:t>
            </a:r>
            <a:r>
              <a:rPr lang="ja-JP" altLang="en-US" dirty="0" smtClean="0"/>
              <a:t>処理</a:t>
            </a:r>
            <a:r>
              <a:rPr lang="en-US" altLang="ja-JP" dirty="0" smtClean="0"/>
              <a:t>A</a:t>
            </a:r>
          </a:p>
          <a:p>
            <a:pPr>
              <a:buNone/>
            </a:pPr>
            <a:r>
              <a:rPr lang="en-US" altLang="ja-JP" dirty="0" smtClean="0"/>
              <a:t>    // </a:t>
            </a:r>
            <a:r>
              <a:rPr lang="ja-JP" altLang="en-US" dirty="0" smtClean="0"/>
              <a:t>処理</a:t>
            </a:r>
            <a:r>
              <a:rPr lang="en-US" altLang="ja-JP" dirty="0" smtClean="0"/>
              <a:t>X</a:t>
            </a:r>
          </a:p>
          <a:p>
            <a:pPr>
              <a:buNone/>
            </a:pPr>
            <a:r>
              <a:rPr lang="en-US" altLang="ja-JP" dirty="0" smtClean="0"/>
              <a:t>} else if (type == 2) {</a:t>
            </a:r>
          </a:p>
          <a:p>
            <a:pPr>
              <a:buNone/>
            </a:pPr>
            <a:r>
              <a:rPr lang="en-US" altLang="ja-JP" dirty="0" smtClean="0"/>
              <a:t>    //</a:t>
            </a:r>
            <a:r>
              <a:rPr lang="ja-JP" altLang="en-US" dirty="0" smtClean="0"/>
              <a:t> 処理</a:t>
            </a:r>
            <a:r>
              <a:rPr lang="en-US" altLang="ja-JP" dirty="0" smtClean="0"/>
              <a:t>B</a:t>
            </a:r>
          </a:p>
          <a:p>
            <a:pPr>
              <a:buNone/>
            </a:pPr>
            <a:r>
              <a:rPr lang="ja-JP" altLang="en-US" dirty="0" smtClean="0"/>
              <a:t>   </a:t>
            </a:r>
            <a:r>
              <a:rPr lang="en-US" altLang="ja-JP" dirty="0" smtClean="0"/>
              <a:t> // </a:t>
            </a:r>
            <a:r>
              <a:rPr lang="ja-JP" altLang="en-US" dirty="0" smtClean="0"/>
              <a:t>処理</a:t>
            </a:r>
            <a:r>
              <a:rPr lang="en-US" altLang="ja-JP" dirty="0" smtClean="0"/>
              <a:t>X</a:t>
            </a:r>
          </a:p>
          <a:p>
            <a:pPr>
              <a:buNone/>
            </a:pPr>
            <a:r>
              <a:rPr lang="en-US" altLang="ja-JP" dirty="0" smtClean="0"/>
              <a:t>} else if (type == 3) {</a:t>
            </a:r>
          </a:p>
          <a:p>
            <a:pPr>
              <a:buNone/>
            </a:pPr>
            <a:r>
              <a:rPr lang="en-US" altLang="ja-JP" dirty="0" smtClean="0"/>
              <a:t>    //</a:t>
            </a:r>
            <a:r>
              <a:rPr lang="ja-JP" altLang="en-US" dirty="0" smtClean="0"/>
              <a:t> 処理</a:t>
            </a:r>
            <a:r>
              <a:rPr lang="en-US" altLang="ja-JP" dirty="0" smtClean="0"/>
              <a:t>C</a:t>
            </a:r>
          </a:p>
          <a:p>
            <a:pPr>
              <a:buNone/>
            </a:pPr>
            <a:r>
              <a:rPr lang="ja-JP" altLang="en-US" dirty="0" smtClean="0"/>
              <a:t>   </a:t>
            </a:r>
            <a:r>
              <a:rPr lang="en-US" altLang="ja-JP" dirty="0" smtClean="0"/>
              <a:t> // </a:t>
            </a:r>
            <a:r>
              <a:rPr lang="ja-JP" altLang="en-US" dirty="0" smtClean="0"/>
              <a:t>処理</a:t>
            </a:r>
            <a:r>
              <a:rPr lang="en-US" altLang="ja-JP" dirty="0" smtClean="0"/>
              <a:t>X</a:t>
            </a:r>
          </a:p>
          <a:p>
            <a:pPr>
              <a:buNone/>
            </a:pPr>
            <a:r>
              <a:rPr lang="en-US" altLang="ja-JP" dirty="0" smtClean="0"/>
              <a:t>} else {</a:t>
            </a:r>
          </a:p>
          <a:p>
            <a:pPr>
              <a:buNone/>
            </a:pPr>
            <a:r>
              <a:rPr lang="en-US" altLang="ja-JP" dirty="0" smtClean="0"/>
              <a:t>    throw new NotSupportException(“hyugadesu”);</a:t>
            </a:r>
          </a:p>
          <a:p>
            <a:pPr>
              <a:buNone/>
            </a:pPr>
            <a:r>
              <a:rPr lang="en-US" altLang="ja-JP" dirty="0" smtClean="0"/>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2-5-2. </a:t>
            </a:r>
            <a:r>
              <a:rPr lang="en-US" altLang="ja-JP" dirty="0" smtClean="0"/>
              <a:t>VB</a:t>
            </a:r>
            <a:r>
              <a:rPr lang="ja-JP" altLang="en-US" dirty="0" smtClean="0"/>
              <a:t>風ソース（回答）</a:t>
            </a:r>
            <a:endParaRPr kumimoji="1" lang="ja-JP" altLang="en-US" dirty="0"/>
          </a:p>
        </p:txBody>
      </p:sp>
      <p:sp>
        <p:nvSpPr>
          <p:cNvPr id="3" name="コンテンツ プレースホルダ 2"/>
          <p:cNvSpPr>
            <a:spLocks noGrp="1"/>
          </p:cNvSpPr>
          <p:nvPr>
            <p:ph idx="1"/>
          </p:nvPr>
        </p:nvSpPr>
        <p:spPr/>
        <p:txBody>
          <a:bodyPr>
            <a:normAutofit fontScale="55000" lnSpcReduction="20000"/>
          </a:bodyPr>
          <a:lstStyle/>
          <a:p>
            <a:r>
              <a:rPr lang="ja-JP" altLang="en-US" dirty="0" smtClean="0"/>
              <a:t>テンプレートパターン</a:t>
            </a:r>
            <a:r>
              <a:rPr lang="en-US" altLang="ja-JP" dirty="0" smtClean="0"/>
              <a:t>&amp;Map</a:t>
            </a:r>
            <a:r>
              <a:rPr lang="ja-JP" altLang="en-US" dirty="0" smtClean="0"/>
              <a:t>を使うと綺麗になります</a:t>
            </a:r>
            <a:endParaRPr kumimoji="1" lang="en-US" altLang="ja-JP" dirty="0" smtClean="0"/>
          </a:p>
          <a:p>
            <a:pPr>
              <a:buNone/>
            </a:pPr>
            <a:r>
              <a:rPr lang="en-US" altLang="ja-JP" dirty="0" smtClean="0"/>
              <a:t>【</a:t>
            </a:r>
            <a:r>
              <a:rPr lang="ja-JP" altLang="en-US" dirty="0" smtClean="0"/>
              <a:t>ソース</a:t>
            </a:r>
            <a:r>
              <a:rPr lang="en-US" altLang="ja-JP" dirty="0" smtClean="0"/>
              <a:t>】</a:t>
            </a:r>
          </a:p>
          <a:p>
            <a:pPr>
              <a:buNone/>
            </a:pPr>
            <a:r>
              <a:rPr lang="en-US" altLang="ja-JP" dirty="0" smtClean="0"/>
              <a:t>private static final Map&lt;Innteger, Executor&gt;PATTERN_EXEC;</a:t>
            </a:r>
          </a:p>
          <a:p>
            <a:pPr>
              <a:buNone/>
            </a:pPr>
            <a:r>
              <a:rPr lang="en-US" altLang="ja-JP" dirty="0" smtClean="0"/>
              <a:t>static {</a:t>
            </a:r>
          </a:p>
          <a:p>
            <a:pPr>
              <a:buNone/>
            </a:pPr>
            <a:r>
              <a:rPr lang="en-US" altLang="ja-JP" dirty="0" smtClean="0"/>
              <a:t>    PATTERN_EXEC = new HashMap&lt;&gt;();</a:t>
            </a:r>
          </a:p>
          <a:p>
            <a:pPr>
              <a:buNone/>
            </a:pPr>
            <a:r>
              <a:rPr lang="en-US" altLang="ja-JP" dirty="0" smtClean="0"/>
              <a:t>    PATTERN_EXEC.put(1, new OneExecutor());</a:t>
            </a:r>
          </a:p>
          <a:p>
            <a:pPr>
              <a:buNone/>
            </a:pPr>
            <a:r>
              <a:rPr lang="en-US" altLang="ja-JP" dirty="0" smtClean="0"/>
              <a:t>    PATTERN_EXEC.put(2, new TwoExecutor());</a:t>
            </a:r>
          </a:p>
          <a:p>
            <a:pPr>
              <a:buNone/>
            </a:pPr>
            <a:r>
              <a:rPr lang="en-US" altLang="ja-JP" dirty="0" smtClean="0"/>
              <a:t>    PATTERN_EXEC.put(3, new ThreeExecutor());</a:t>
            </a:r>
          </a:p>
          <a:p>
            <a:pPr>
              <a:buNone/>
            </a:pPr>
            <a:r>
              <a:rPr lang="en-US" altLang="ja-JP" dirty="0" smtClean="0"/>
              <a:t>}</a:t>
            </a:r>
          </a:p>
          <a:p>
            <a:pPr>
              <a:buNone/>
            </a:pPr>
            <a:r>
              <a:rPr lang="en-US" altLang="ja-JP" dirty="0" smtClean="0"/>
              <a:t>// </a:t>
            </a:r>
            <a:r>
              <a:rPr lang="ja-JP" altLang="en-US" dirty="0" smtClean="0"/>
              <a:t>以下処理内容</a:t>
            </a:r>
            <a:endParaRPr lang="en-US" altLang="ja-JP" dirty="0" smtClean="0"/>
          </a:p>
          <a:p>
            <a:pPr>
              <a:buNone/>
            </a:pPr>
            <a:r>
              <a:rPr lang="en-US" altLang="ja-JP" dirty="0" smtClean="0"/>
              <a:t>if (!PATTERN_EXEC.containsKey(type)) {</a:t>
            </a:r>
          </a:p>
          <a:p>
            <a:pPr>
              <a:buNone/>
            </a:pPr>
            <a:r>
              <a:rPr lang="en-US" altLang="ja-JP" dirty="0" smtClean="0"/>
              <a:t>    throw new NotSupportException(“hyugadesu”);</a:t>
            </a:r>
          </a:p>
          <a:p>
            <a:pPr>
              <a:buNone/>
            </a:pPr>
            <a:r>
              <a:rPr lang="en-US" altLang="ja-JP" dirty="0" smtClean="0"/>
              <a:t>} else {</a:t>
            </a:r>
          </a:p>
          <a:p>
            <a:pPr>
              <a:buNone/>
            </a:pPr>
            <a:r>
              <a:rPr lang="en-US" altLang="ja-JP" dirty="0" smtClean="0"/>
              <a:t>    // execute</a:t>
            </a:r>
            <a:r>
              <a:rPr lang="ja-JP" altLang="en-US" dirty="0" smtClean="0"/>
              <a:t>はテンプレートパターンを実装</a:t>
            </a:r>
            <a:endParaRPr lang="en-US" altLang="ja-JP" dirty="0" smtClean="0"/>
          </a:p>
          <a:p>
            <a:pPr>
              <a:buNone/>
            </a:pPr>
            <a:r>
              <a:rPr lang="en-US" altLang="ja-JP" dirty="0" smtClean="0"/>
              <a:t>    PATTERN_EXEC.get(type).execute();</a:t>
            </a:r>
          </a:p>
          <a:p>
            <a:pPr>
              <a:buNone/>
            </a:pPr>
            <a:r>
              <a:rPr lang="en-US" altLang="ja-JP" dirty="0" smtClean="0"/>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2-5-3. </a:t>
            </a:r>
            <a:r>
              <a:rPr lang="en-US" altLang="ja-JP" dirty="0" smtClean="0"/>
              <a:t>VB</a:t>
            </a:r>
            <a:r>
              <a:rPr lang="ja-JP" altLang="en-US" dirty="0" smtClean="0"/>
              <a:t>風ソース（回答）</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smtClean="0"/>
              <a:t>さらに改善すると以下のようになります</a:t>
            </a:r>
            <a:endParaRPr kumimoji="1" lang="en-US" altLang="ja-JP" dirty="0" smtClean="0"/>
          </a:p>
          <a:p>
            <a:pPr>
              <a:buNone/>
            </a:pPr>
            <a:r>
              <a:rPr lang="ja-JP" altLang="en-US" dirty="0" smtClean="0"/>
              <a:t>→処理内容が大きい場合</a:t>
            </a:r>
            <a:endParaRPr lang="en-US" altLang="ja-JP" dirty="0" smtClean="0"/>
          </a:p>
          <a:p>
            <a:r>
              <a:rPr lang="ja-JP" altLang="en-US" dirty="0" smtClean="0"/>
              <a:t>これにより「振り分け」、「処理」を分離できて改修時にテスト工数を減らせる</a:t>
            </a:r>
            <a:endParaRPr kumimoji="1" lang="en-US" altLang="ja-JP" dirty="0" smtClean="0"/>
          </a:p>
          <a:p>
            <a:pPr>
              <a:buNone/>
            </a:pPr>
            <a:r>
              <a:rPr lang="en-US" altLang="ja-JP" dirty="0" smtClean="0"/>
              <a:t>【</a:t>
            </a:r>
            <a:r>
              <a:rPr lang="ja-JP" altLang="en-US" dirty="0" smtClean="0"/>
              <a:t>ソース</a:t>
            </a:r>
            <a:r>
              <a:rPr lang="en-US" altLang="ja-JP" dirty="0" smtClean="0"/>
              <a:t>】</a:t>
            </a:r>
          </a:p>
          <a:p>
            <a:pPr>
              <a:buNone/>
            </a:pPr>
            <a:r>
              <a:rPr lang="en-US" altLang="ja-JP" dirty="0" smtClean="0"/>
              <a:t>// </a:t>
            </a:r>
            <a:r>
              <a:rPr lang="ja-JP" altLang="en-US" dirty="0" smtClean="0"/>
              <a:t>存在しないタイプの場合、例外がスロー</a:t>
            </a:r>
            <a:endParaRPr lang="en-US" altLang="ja-JP" dirty="0" smtClean="0"/>
          </a:p>
          <a:p>
            <a:pPr>
              <a:buNone/>
            </a:pPr>
            <a:r>
              <a:rPr lang="en-US" altLang="ja-JP" dirty="0" smtClean="0"/>
              <a:t>Executor executor = Executor.getInstance(type);</a:t>
            </a:r>
          </a:p>
          <a:p>
            <a:pPr>
              <a:buNone/>
            </a:pPr>
            <a:r>
              <a:rPr lang="en-US" altLang="ja-JP" dirty="0" smtClean="0"/>
              <a:t>executor.execute();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2-5-4. </a:t>
            </a:r>
            <a:r>
              <a:rPr lang="en-US" altLang="ja-JP" dirty="0" smtClean="0"/>
              <a:t>VB</a:t>
            </a:r>
            <a:r>
              <a:rPr lang="ja-JP" altLang="en-US" dirty="0" smtClean="0"/>
              <a:t>風ソース（総括）</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lang="en-US" altLang="ja-JP" dirty="0" smtClean="0"/>
              <a:t>【</a:t>
            </a:r>
            <a:r>
              <a:rPr lang="ja-JP" altLang="en-US" dirty="0" smtClean="0"/>
              <a:t>先ほどのソースが駄目だった点</a:t>
            </a:r>
            <a:r>
              <a:rPr lang="en-US" altLang="ja-JP" dirty="0" smtClean="0"/>
              <a:t>】</a:t>
            </a:r>
          </a:p>
          <a:p>
            <a:r>
              <a:rPr lang="ja-JP" altLang="en-US" dirty="0" smtClean="0"/>
              <a:t>処理</a:t>
            </a:r>
            <a:r>
              <a:rPr lang="en-US" altLang="ja-JP" dirty="0" smtClean="0"/>
              <a:t>X</a:t>
            </a:r>
            <a:r>
              <a:rPr lang="ja-JP" altLang="en-US" dirty="0" smtClean="0"/>
              <a:t>が複数回出てきている</a:t>
            </a:r>
            <a:endParaRPr lang="en-US" altLang="ja-JP" dirty="0" smtClean="0"/>
          </a:p>
          <a:p>
            <a:r>
              <a:rPr lang="en-US" altLang="ja-JP" dirty="0" smtClean="0"/>
              <a:t>VB</a:t>
            </a:r>
            <a:r>
              <a:rPr lang="ja-JP" altLang="en-US" dirty="0" smtClean="0"/>
              <a:t>のように</a:t>
            </a:r>
            <a:r>
              <a:rPr lang="en-US" altLang="ja-JP" dirty="0" smtClean="0"/>
              <a:t>if</a:t>
            </a:r>
            <a:r>
              <a:rPr lang="ja-JP" altLang="en-US" dirty="0" smtClean="0"/>
              <a:t>分だらけで</a:t>
            </a:r>
            <a:r>
              <a:rPr lang="en-US" altLang="ja-JP" dirty="0" smtClean="0"/>
              <a:t>type</a:t>
            </a:r>
            <a:r>
              <a:rPr lang="ja-JP" altLang="en-US" dirty="0" smtClean="0"/>
              <a:t>が増えるとソースが長くてたまらん・・・</a:t>
            </a:r>
            <a:endParaRPr lang="en-US" altLang="ja-JP" dirty="0" smtClean="0"/>
          </a:p>
          <a:p>
            <a:pPr>
              <a:buNone/>
            </a:pPr>
            <a:r>
              <a:rPr lang="en-US" altLang="ja-JP" dirty="0" smtClean="0"/>
              <a:t>【</a:t>
            </a:r>
            <a:r>
              <a:rPr lang="ja-JP" altLang="en-US" dirty="0" smtClean="0"/>
              <a:t>改修後の効果</a:t>
            </a:r>
            <a:r>
              <a:rPr lang="en-US" altLang="ja-JP" dirty="0" smtClean="0"/>
              <a:t>】</a:t>
            </a:r>
          </a:p>
          <a:p>
            <a:r>
              <a:rPr lang="en-US" altLang="ja-JP" dirty="0" smtClean="0"/>
              <a:t>type</a:t>
            </a:r>
            <a:r>
              <a:rPr lang="ja-JP" altLang="en-US" dirty="0" smtClean="0"/>
              <a:t>が増えた場合にも</a:t>
            </a:r>
            <a:r>
              <a:rPr lang="ja-JP" altLang="en-US" dirty="0" smtClean="0">
                <a:solidFill>
                  <a:srgbClr val="FF0000"/>
                </a:solidFill>
              </a:rPr>
              <a:t>呼出側は改修不要</a:t>
            </a:r>
            <a:endParaRPr lang="en-US" altLang="ja-JP" dirty="0" smtClean="0">
              <a:solidFill>
                <a:srgbClr val="FF0000"/>
              </a:solidFill>
            </a:endParaRPr>
          </a:p>
          <a:p>
            <a:pPr>
              <a:buNone/>
            </a:pPr>
            <a:r>
              <a:rPr lang="ja-JP" altLang="en-US" dirty="0" smtClean="0"/>
              <a:t>→テスト工数の削減に繋がる</a:t>
            </a:r>
            <a:endParaRPr lang="en-US" altLang="ja-JP" dirty="0" smtClean="0"/>
          </a:p>
          <a:p>
            <a:r>
              <a:rPr lang="ja-JP" altLang="en-US" dirty="0" smtClean="0"/>
              <a:t>処理</a:t>
            </a:r>
            <a:r>
              <a:rPr lang="en-US" altLang="ja-JP" dirty="0" smtClean="0"/>
              <a:t>X</a:t>
            </a:r>
            <a:r>
              <a:rPr lang="ja-JP" altLang="en-US" dirty="0" smtClean="0"/>
              <a:t>の改修が入った場合、一箇所で</a:t>
            </a:r>
            <a:r>
              <a:rPr lang="en-US" altLang="ja-JP" dirty="0" smtClean="0"/>
              <a:t>OK</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a:t>
            </a:r>
            <a:r>
              <a:rPr kumimoji="1" lang="ja-JP" altLang="en-US" dirty="0" smtClean="0"/>
              <a:t>今月の</a:t>
            </a:r>
            <a:r>
              <a:rPr kumimoji="1" lang="en-US" altLang="ja-JP" dirty="0" smtClean="0"/>
              <a:t>Scala</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smtClean="0"/>
              <a:t>2013/01/08</a:t>
            </a:r>
            <a:r>
              <a:rPr kumimoji="1" lang="ja-JP" altLang="en-US" dirty="0" smtClean="0"/>
              <a:t>に</a:t>
            </a:r>
            <a:r>
              <a:rPr kumimoji="1" lang="en-US" altLang="ja-JP" dirty="0" smtClean="0"/>
              <a:t>2.10.0</a:t>
            </a:r>
            <a:r>
              <a:rPr kumimoji="1" lang="ja-JP" altLang="en-US" dirty="0" smtClean="0"/>
              <a:t>が正式リリース</a:t>
            </a:r>
            <a:endParaRPr kumimoji="1" lang="en-US" altLang="ja-JP" dirty="0" smtClean="0"/>
          </a:p>
          <a:p>
            <a:pPr>
              <a:buNone/>
            </a:pPr>
            <a:r>
              <a:rPr lang="ja-JP" altLang="en-US" dirty="0" smtClean="0"/>
              <a:t>→日本語サイトは更新が遅い・・・</a:t>
            </a:r>
            <a:endParaRPr kumimoji="1" lang="en-US" altLang="ja-JP" dirty="0" smtClean="0"/>
          </a:p>
          <a:p>
            <a:r>
              <a:rPr lang="en-US" altLang="ja-JP" dirty="0" smtClean="0"/>
              <a:t>TIOBE</a:t>
            </a:r>
            <a:r>
              <a:rPr lang="ja-JP" altLang="en-US" dirty="0" smtClean="0"/>
              <a:t>のランキングも変化なく・・・</a:t>
            </a:r>
            <a:endParaRPr lang="en-US" altLang="ja-JP" dirty="0" smtClean="0"/>
          </a:p>
          <a:p>
            <a:pPr marL="0" indent="0">
              <a:buNone/>
            </a:pPr>
            <a:r>
              <a:rPr lang="ja-JP" altLang="en-US" dirty="0" smtClean="0"/>
              <a:t>→</a:t>
            </a:r>
            <a:r>
              <a:rPr lang="en-US" altLang="ja-JP" dirty="0" smtClean="0"/>
              <a:t>Java</a:t>
            </a:r>
            <a:r>
              <a:rPr lang="ja-JP" altLang="en-US" dirty="0" smtClean="0"/>
              <a:t>が</a:t>
            </a:r>
            <a:r>
              <a:rPr lang="en-US" altLang="ja-JP" dirty="0" smtClean="0"/>
              <a:t>1</a:t>
            </a:r>
            <a:r>
              <a:rPr lang="ja-JP" altLang="en-US" dirty="0" smtClean="0"/>
              <a:t>位に返り咲き（脆弱性のおかげ？）</a:t>
            </a:r>
            <a:endParaRPr lang="en-US" altLang="ja-JP" dirty="0" smtClean="0"/>
          </a:p>
          <a:p>
            <a:r>
              <a:rPr lang="ja-JP" altLang="en-US" dirty="0"/>
              <a:t>何も無いのがニュースですかね・・・</a:t>
            </a:r>
            <a:endParaRPr kumimoji="1" lang="en-US" altLang="ja-JP" dirty="0" smtClean="0"/>
          </a:p>
          <a:p>
            <a:r>
              <a:rPr lang="ja-JP" altLang="en-US" dirty="0" smtClean="0"/>
              <a:t>今月の技術トピックス</a:t>
            </a:r>
            <a:endParaRPr lang="en-US" altLang="ja-JP" dirty="0" smtClean="0"/>
          </a:p>
          <a:p>
            <a:pPr marL="514350" indent="-514350">
              <a:buAutoNum type="arabicParenBoth"/>
            </a:pPr>
            <a:r>
              <a:rPr kumimoji="1" lang="ja-JP" altLang="en-US" dirty="0" smtClean="0"/>
              <a:t>名前</a:t>
            </a:r>
            <a:r>
              <a:rPr kumimoji="1" lang="ja-JP" altLang="en-US" dirty="0" smtClean="0"/>
              <a:t>空間</a:t>
            </a:r>
            <a:endParaRPr kumimoji="1" lang="en-US" altLang="ja-JP"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3-1-1. </a:t>
            </a:r>
            <a:r>
              <a:rPr kumimoji="1" lang="ja-JP" altLang="en-US" dirty="0" smtClean="0"/>
              <a:t>名前空間</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Java</a:t>
            </a:r>
            <a:r>
              <a:rPr kumimoji="1" lang="ja-JP" altLang="en-US" dirty="0" smtClean="0"/>
              <a:t>と異なる点として、</a:t>
            </a:r>
            <a:r>
              <a:rPr kumimoji="1" lang="en-US" altLang="ja-JP" dirty="0" err="1" smtClean="0"/>
              <a:t>Scala</a:t>
            </a:r>
            <a:r>
              <a:rPr kumimoji="1" lang="ja-JP" altLang="en-US" dirty="0" smtClean="0"/>
              <a:t>ではフィールドとメソッドは同一の名前空間で管理している</a:t>
            </a:r>
            <a:endParaRPr kumimoji="1" lang="en-US" altLang="ja-JP" dirty="0" smtClean="0"/>
          </a:p>
          <a:p>
            <a:r>
              <a:rPr lang="ja-JP" altLang="en-US" dirty="0"/>
              <a:t>これだけ</a:t>
            </a:r>
            <a:r>
              <a:rPr lang="ja-JP" altLang="en-US" dirty="0" smtClean="0"/>
              <a:t>聞いてピーンとこないと思いますのでソースを見ながら説明していきます</a:t>
            </a:r>
            <a:endParaRPr kumimoji="1" lang="ja-JP"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3-1-2. </a:t>
            </a:r>
            <a:r>
              <a:rPr kumimoji="1" lang="ja-JP" altLang="en-US" dirty="0" smtClean="0"/>
              <a:t>サンプルソース</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t>Java</a:t>
            </a:r>
            <a:r>
              <a:rPr kumimoji="1" lang="ja-JP" altLang="en-US" dirty="0" smtClean="0"/>
              <a:t>の場合は下記ソースは</a:t>
            </a:r>
            <a:r>
              <a:rPr kumimoji="1" lang="en-US" altLang="ja-JP" dirty="0" smtClean="0"/>
              <a:t>OK</a:t>
            </a:r>
          </a:p>
          <a:p>
            <a:pPr marL="0" indent="0">
              <a:buNone/>
            </a:pPr>
            <a:r>
              <a:rPr lang="en-US" altLang="ja-JP" dirty="0" smtClean="0"/>
              <a:t>private </a:t>
            </a:r>
            <a:r>
              <a:rPr lang="en-US" altLang="ja-JP" dirty="0" err="1" smtClean="0"/>
              <a:t>int</a:t>
            </a:r>
            <a:r>
              <a:rPr lang="en-US" altLang="ja-JP" dirty="0" smtClean="0"/>
              <a:t> count = 0;</a:t>
            </a:r>
          </a:p>
          <a:p>
            <a:pPr marL="0" indent="0">
              <a:buNone/>
            </a:pPr>
            <a:r>
              <a:rPr kumimoji="1" lang="en-US" altLang="ja-JP" dirty="0" smtClean="0"/>
              <a:t>public </a:t>
            </a:r>
            <a:r>
              <a:rPr kumimoji="1" lang="en-US" altLang="ja-JP" dirty="0" err="1" smtClean="0"/>
              <a:t>int</a:t>
            </a:r>
            <a:r>
              <a:rPr kumimoji="1" lang="en-US" altLang="ja-JP" dirty="0" smtClean="0"/>
              <a:t> count() {</a:t>
            </a:r>
          </a:p>
          <a:p>
            <a:pPr marL="0" indent="0">
              <a:buNone/>
            </a:pPr>
            <a:r>
              <a:rPr lang="en-US" altLang="ja-JP" dirty="0"/>
              <a:t> </a:t>
            </a:r>
            <a:r>
              <a:rPr lang="en-US" altLang="ja-JP" dirty="0" smtClean="0"/>
              <a:t>   // </a:t>
            </a:r>
            <a:r>
              <a:rPr lang="ja-JP" altLang="en-US" dirty="0" smtClean="0"/>
              <a:t>処理</a:t>
            </a:r>
            <a:endParaRPr lang="en-US" altLang="ja-JP" dirty="0" smtClean="0"/>
          </a:p>
          <a:p>
            <a:pPr marL="0" indent="0">
              <a:buNone/>
            </a:pPr>
            <a:r>
              <a:rPr kumimoji="1" lang="en-US" altLang="ja-JP" dirty="0"/>
              <a:t>}</a:t>
            </a:r>
            <a:endParaRPr kumimoji="1" lang="en-US" altLang="ja-JP" dirty="0" smtClean="0"/>
          </a:p>
          <a:p>
            <a:r>
              <a:rPr lang="en-US" altLang="ja-JP" dirty="0" err="1" smtClean="0"/>
              <a:t>Scala</a:t>
            </a:r>
            <a:r>
              <a:rPr lang="ja-JP" altLang="en-US" dirty="0" smtClean="0"/>
              <a:t>の場合は下記ソースはコンパイルエラー</a:t>
            </a:r>
            <a:endParaRPr lang="en-US" altLang="ja-JP" dirty="0" smtClean="0"/>
          </a:p>
          <a:p>
            <a:pPr marL="0" indent="0">
              <a:buNone/>
            </a:pPr>
            <a:r>
              <a:rPr kumimoji="1" lang="en-US" altLang="ja-JP" dirty="0" smtClean="0"/>
              <a:t>private </a:t>
            </a:r>
            <a:r>
              <a:rPr kumimoji="1" lang="en-US" altLang="ja-JP" dirty="0" err="1" smtClean="0"/>
              <a:t>var</a:t>
            </a:r>
            <a:r>
              <a:rPr kumimoji="1" lang="en-US" altLang="ja-JP" dirty="0" smtClean="0"/>
              <a:t> count = 0</a:t>
            </a:r>
          </a:p>
          <a:p>
            <a:pPr marL="0" indent="0">
              <a:buNone/>
            </a:pPr>
            <a:r>
              <a:rPr lang="en-US" altLang="ja-JP" dirty="0" err="1" smtClean="0"/>
              <a:t>def</a:t>
            </a:r>
            <a:r>
              <a:rPr lang="en-US" altLang="ja-JP" dirty="0" smtClean="0"/>
              <a:t> count : </a:t>
            </a:r>
            <a:r>
              <a:rPr lang="en-US" altLang="ja-JP" dirty="0" err="1" smtClean="0"/>
              <a:t>Int</a:t>
            </a:r>
            <a:r>
              <a:rPr lang="en-US" altLang="ja-JP" dirty="0" smtClean="0"/>
              <a:t> = {</a:t>
            </a:r>
          </a:p>
          <a:p>
            <a:pPr marL="0" indent="0">
              <a:buNone/>
            </a:pPr>
            <a:r>
              <a:rPr kumimoji="1" lang="en-US" altLang="ja-JP" dirty="0" smtClean="0"/>
              <a:t>    // </a:t>
            </a:r>
            <a:r>
              <a:rPr kumimoji="1" lang="ja-JP" altLang="en-US" dirty="0" smtClean="0"/>
              <a:t>処理</a:t>
            </a:r>
            <a:endParaRPr kumimoji="1" lang="en-US" altLang="ja-JP" dirty="0" smtClean="0"/>
          </a:p>
          <a:p>
            <a:pPr marL="0" indent="0">
              <a:buNone/>
            </a:pPr>
            <a:r>
              <a:rPr lang="en-US" altLang="ja-JP" dirty="0"/>
              <a:t>}</a:t>
            </a:r>
            <a:endParaRPr kumimoji="1" lang="ja-JP" altLang="en-US" dirty="0"/>
          </a:p>
        </p:txBody>
      </p:sp>
    </p:spTree>
    <p:extLst>
      <p:ext uri="{BB962C8B-B14F-4D97-AF65-F5344CB8AC3E}">
        <p14:creationId xmlns:p14="http://schemas.microsoft.com/office/powerpoint/2010/main" val="20196741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3-1-3. </a:t>
            </a:r>
            <a:r>
              <a:rPr lang="en-US" altLang="ja-JP" dirty="0" err="1" smtClean="0"/>
              <a:t>Scala</a:t>
            </a:r>
            <a:r>
              <a:rPr lang="ja-JP" altLang="en-US" dirty="0" smtClean="0"/>
              <a:t>の理由</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smtClean="0"/>
              <a:t>何故、</a:t>
            </a:r>
            <a:r>
              <a:rPr lang="en-US" altLang="ja-JP" dirty="0" err="1" smtClean="0"/>
              <a:t>Scala</a:t>
            </a:r>
            <a:r>
              <a:rPr lang="ja-JP" altLang="en-US" dirty="0" smtClean="0"/>
              <a:t>では認められていない？</a:t>
            </a:r>
            <a:endParaRPr lang="en-US" altLang="ja-JP" dirty="0" smtClean="0"/>
          </a:p>
          <a:p>
            <a:r>
              <a:rPr kumimoji="1" lang="ja-JP" altLang="en-US" dirty="0"/>
              <a:t>理由は簡単</a:t>
            </a:r>
            <a:r>
              <a:rPr kumimoji="1" lang="ja-JP" altLang="en-US" dirty="0" smtClean="0"/>
              <a:t>です。</a:t>
            </a:r>
            <a:r>
              <a:rPr kumimoji="1" lang="en-US" altLang="ja-JP" dirty="0" err="1" smtClean="0"/>
              <a:t>Scala</a:t>
            </a:r>
            <a:r>
              <a:rPr kumimoji="1" lang="ja-JP" altLang="en-US" dirty="0" smtClean="0"/>
              <a:t>ではメソッドであっても</a:t>
            </a:r>
            <a:r>
              <a:rPr kumimoji="1" lang="en-US" altLang="ja-JP" dirty="0" smtClean="0"/>
              <a:t>()</a:t>
            </a:r>
            <a:r>
              <a:rPr kumimoji="1" lang="ja-JP" altLang="en-US" dirty="0" smtClean="0"/>
              <a:t>を省略できるからです</a:t>
            </a:r>
            <a:endParaRPr kumimoji="1" lang="en-US" altLang="ja-JP" dirty="0" smtClean="0"/>
          </a:p>
          <a:p>
            <a:r>
              <a:rPr lang="ja-JP" altLang="en-US" dirty="0"/>
              <a:t>つまり</a:t>
            </a:r>
            <a:r>
              <a:rPr lang="ja-JP" altLang="en-US" dirty="0" smtClean="0"/>
              <a:t>、コンパイル時にどちらかがわからなくなる</a:t>
            </a:r>
            <a:endParaRPr lang="en-US" altLang="ja-JP" dirty="0" smtClean="0"/>
          </a:p>
          <a:p>
            <a:pPr marL="0" indent="0">
              <a:buNone/>
            </a:pPr>
            <a:r>
              <a:rPr lang="en-US" altLang="ja-JP" dirty="0"/>
              <a:t>【</a:t>
            </a:r>
            <a:r>
              <a:rPr lang="ja-JP" altLang="en-US" dirty="0"/>
              <a:t>例</a:t>
            </a:r>
            <a:r>
              <a:rPr lang="en-US" altLang="ja-JP" dirty="0" smtClean="0"/>
              <a:t>】</a:t>
            </a:r>
            <a:r>
              <a:rPr lang="ja-JP" altLang="en-US" dirty="0"/>
              <a:t> </a:t>
            </a:r>
            <a:r>
              <a:rPr lang="en-US" altLang="ja-JP" dirty="0" err="1" smtClean="0"/>
              <a:t>test.count</a:t>
            </a:r>
            <a:endParaRPr lang="en-US" altLang="ja-JP" dirty="0"/>
          </a:p>
          <a:p>
            <a:pPr marL="0" indent="0">
              <a:buNone/>
            </a:pPr>
            <a:r>
              <a:rPr lang="ja-JP" altLang="en-US" dirty="0"/>
              <a:t>↑この「</a:t>
            </a:r>
            <a:r>
              <a:rPr lang="en-US" altLang="ja-JP" dirty="0"/>
              <a:t>count</a:t>
            </a:r>
            <a:r>
              <a:rPr lang="ja-JP" altLang="en-US" dirty="0"/>
              <a:t>」</a:t>
            </a:r>
            <a:r>
              <a:rPr lang="ja-JP" altLang="en-US" dirty="0" smtClean="0"/>
              <a:t>はフィールド </a:t>
            </a:r>
            <a:r>
              <a:rPr lang="en-US" altLang="ja-JP" dirty="0" smtClean="0"/>
              <a:t>or </a:t>
            </a:r>
            <a:r>
              <a:rPr lang="ja-JP" altLang="en-US" dirty="0" smtClean="0"/>
              <a:t>メソッドの可能性有</a:t>
            </a:r>
            <a:endParaRPr lang="en-US" altLang="ja-JP" dirty="0" smtClean="0"/>
          </a:p>
          <a:p>
            <a:r>
              <a:rPr lang="ja-JP" altLang="en-US" dirty="0"/>
              <a:t>では</a:t>
            </a:r>
            <a:r>
              <a:rPr lang="ja-JP" altLang="en-US" dirty="0" smtClean="0"/>
              <a:t>、メリットはなんでしょうか？</a:t>
            </a:r>
            <a:endParaRPr lang="en-US" altLang="ja-JP" dirty="0" smtClean="0">
              <a:solidFill>
                <a:srgbClr val="FF0000"/>
              </a:solidFill>
            </a:endParaRPr>
          </a:p>
        </p:txBody>
      </p:sp>
    </p:spTree>
    <p:extLst>
      <p:ext uri="{BB962C8B-B14F-4D97-AF65-F5344CB8AC3E}">
        <p14:creationId xmlns:p14="http://schemas.microsoft.com/office/powerpoint/2010/main" val="11502802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3-1-4. </a:t>
            </a:r>
            <a:r>
              <a:rPr kumimoji="1" lang="ja-JP" altLang="en-US" dirty="0" smtClean="0"/>
              <a:t>同一空間のメリット</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一つ思いつくのは継承時にメリット</a:t>
            </a:r>
            <a:endParaRPr kumimoji="1" lang="en-US" altLang="ja-JP" dirty="0" smtClean="0"/>
          </a:p>
          <a:p>
            <a:r>
              <a:rPr lang="ja-JP" altLang="en-US" dirty="0" smtClean="0"/>
              <a:t>例えば、親クラスはフィールド、子クラスにメソッドとすることができる</a:t>
            </a:r>
            <a:endParaRPr lang="en-US" altLang="ja-JP" dirty="0" smtClean="0"/>
          </a:p>
          <a:p>
            <a:pPr marL="0" indent="0">
              <a:buNone/>
            </a:pPr>
            <a:r>
              <a:rPr lang="ja-JP" altLang="en-US" dirty="0" smtClean="0"/>
              <a:t>→これにより、子クラスでは</a:t>
            </a:r>
            <a:r>
              <a:rPr lang="en-US" altLang="ja-JP" dirty="0" smtClean="0"/>
              <a:t>DB</a:t>
            </a:r>
            <a:r>
              <a:rPr lang="ja-JP" altLang="en-US" dirty="0" smtClean="0"/>
              <a:t>から値を取得する、親クラスでは固定値のように作れます</a:t>
            </a:r>
            <a:endParaRPr lang="en-US" altLang="ja-JP" dirty="0" smtClean="0"/>
          </a:p>
          <a:p>
            <a:pPr marL="0" indent="0">
              <a:buNone/>
            </a:pPr>
            <a:endParaRPr lang="en-US" altLang="ja-JP" dirty="0" smtClean="0"/>
          </a:p>
          <a:p>
            <a:pPr marL="0" indent="0">
              <a:buNone/>
            </a:pPr>
            <a:r>
              <a:rPr lang="en-US" altLang="ja-JP" b="1" dirty="0" smtClean="0">
                <a:solidFill>
                  <a:srgbClr val="FF0000"/>
                </a:solidFill>
              </a:rPr>
              <a:t>【</a:t>
            </a:r>
            <a:r>
              <a:rPr lang="ja-JP" altLang="en-US" b="1" dirty="0" smtClean="0">
                <a:solidFill>
                  <a:srgbClr val="FF0000"/>
                </a:solidFill>
              </a:rPr>
              <a:t>重要</a:t>
            </a:r>
            <a:r>
              <a:rPr lang="en-US" altLang="ja-JP" b="1" dirty="0" smtClean="0">
                <a:solidFill>
                  <a:srgbClr val="FF0000"/>
                </a:solidFill>
              </a:rPr>
              <a:t>】</a:t>
            </a:r>
          </a:p>
          <a:p>
            <a:r>
              <a:rPr lang="ja-JP" altLang="en-US" dirty="0"/>
              <a:t>このよう</a:t>
            </a:r>
            <a:r>
              <a:rPr lang="ja-JP" altLang="en-US" dirty="0" smtClean="0"/>
              <a:t>に機能に対してどのようなメリットがあるかを考えるのが重要</a:t>
            </a:r>
            <a:endParaRPr lang="en-US" altLang="ja-JP" dirty="0" smtClean="0"/>
          </a:p>
          <a:p>
            <a:r>
              <a:rPr kumimoji="1" lang="ja-JP" altLang="en-US" dirty="0"/>
              <a:t>これにより</a:t>
            </a:r>
            <a:r>
              <a:rPr kumimoji="1" lang="ja-JP" altLang="en-US" dirty="0" smtClean="0"/>
              <a:t>、有効なソースを記述することが可能</a:t>
            </a:r>
            <a:endParaRPr kumimoji="1" lang="ja-JP" altLang="en-US" dirty="0"/>
          </a:p>
        </p:txBody>
      </p:sp>
    </p:spTree>
    <p:extLst>
      <p:ext uri="{BB962C8B-B14F-4D97-AF65-F5344CB8AC3E}">
        <p14:creationId xmlns:p14="http://schemas.microsoft.com/office/powerpoint/2010/main" val="3794351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1-1-2-1. </a:t>
            </a:r>
            <a:r>
              <a:rPr lang="en-US" altLang="ja-JP" dirty="0" smtClean="0"/>
              <a:t>Web Speech API</a:t>
            </a:r>
            <a:endParaRPr kumimoji="1" lang="ja-JP" altLang="en-US" dirty="0"/>
          </a:p>
        </p:txBody>
      </p:sp>
      <p:sp>
        <p:nvSpPr>
          <p:cNvPr id="3" name="コンテンツ プレースホルダ 2"/>
          <p:cNvSpPr>
            <a:spLocks noGrp="1"/>
          </p:cNvSpPr>
          <p:nvPr>
            <p:ph idx="1"/>
          </p:nvPr>
        </p:nvSpPr>
        <p:spPr/>
        <p:txBody>
          <a:bodyPr>
            <a:normAutofit fontScale="62500" lnSpcReduction="20000"/>
          </a:bodyPr>
          <a:lstStyle/>
          <a:p>
            <a:r>
              <a:rPr lang="ja-JP" altLang="en-US" dirty="0" smtClean="0"/>
              <a:t>音声認識を行なう</a:t>
            </a:r>
            <a:r>
              <a:rPr lang="en-US" altLang="ja-JP" dirty="0" smtClean="0"/>
              <a:t>API</a:t>
            </a:r>
            <a:r>
              <a:rPr lang="ja-JP" altLang="en-US" dirty="0" smtClean="0"/>
              <a:t>（</a:t>
            </a:r>
            <a:r>
              <a:rPr lang="en-US" altLang="ja-JP" dirty="0" smtClean="0"/>
              <a:t>JavaScript</a:t>
            </a:r>
            <a:r>
              <a:rPr lang="ja-JP" altLang="en-US" dirty="0" smtClean="0"/>
              <a:t>）</a:t>
            </a:r>
            <a:endParaRPr lang="en-US" altLang="ja-JP" dirty="0" smtClean="0"/>
          </a:p>
          <a:p>
            <a:r>
              <a:rPr lang="ja-JP" altLang="en-US" dirty="0" smtClean="0"/>
              <a:t>以下にサンプルを記述します</a:t>
            </a:r>
            <a:endParaRPr lang="en-US" altLang="ja-JP" dirty="0" smtClean="0"/>
          </a:p>
          <a:p>
            <a:pPr>
              <a:buNone/>
            </a:pPr>
            <a:r>
              <a:rPr lang="en-US" altLang="ja-JP" dirty="0" smtClean="0"/>
              <a:t>// </a:t>
            </a:r>
            <a:r>
              <a:rPr lang="ja-JP" altLang="en-US" dirty="0" smtClean="0"/>
              <a:t>実際は「</a:t>
            </a:r>
            <a:r>
              <a:rPr lang="en-US" altLang="ja-JP" dirty="0" smtClean="0"/>
              <a:t>webkitSpeechRecognition</a:t>
            </a:r>
            <a:r>
              <a:rPr lang="ja-JP" altLang="en-US" dirty="0" smtClean="0"/>
              <a:t>」の存在チェックが必要</a:t>
            </a:r>
            <a:endParaRPr lang="en-US" altLang="ja-JP" dirty="0" smtClean="0"/>
          </a:p>
          <a:p>
            <a:pPr>
              <a:buNone/>
            </a:pPr>
            <a:r>
              <a:rPr lang="en-US" altLang="ja-JP" dirty="0" smtClean="0"/>
              <a:t>var recognition = new webkitSpeechRecognition();</a:t>
            </a:r>
          </a:p>
          <a:p>
            <a:pPr>
              <a:buNone/>
            </a:pPr>
            <a:r>
              <a:rPr lang="en-US" altLang="ja-JP" dirty="0" smtClean="0"/>
              <a:t>recognition.continuous = true;</a:t>
            </a:r>
          </a:p>
          <a:p>
            <a:pPr>
              <a:buNone/>
            </a:pPr>
            <a:r>
              <a:rPr lang="en-US" altLang="ja-JP" dirty="0" smtClean="0"/>
              <a:t>recognition.interimResults = true;</a:t>
            </a:r>
          </a:p>
          <a:p>
            <a:pPr>
              <a:buNone/>
            </a:pPr>
            <a:r>
              <a:rPr lang="en-US" altLang="ja-JP" dirty="0" smtClean="0"/>
              <a:t>// </a:t>
            </a:r>
            <a:r>
              <a:rPr lang="ja-JP" altLang="en-US" dirty="0" smtClean="0"/>
              <a:t>各種関数</a:t>
            </a:r>
            <a:endParaRPr lang="en-US" altLang="ja-JP" dirty="0" smtClean="0"/>
          </a:p>
          <a:p>
            <a:pPr>
              <a:buNone/>
            </a:pPr>
            <a:r>
              <a:rPr lang="en-US" altLang="ja-JP" dirty="0" smtClean="0"/>
              <a:t>recognition.onstart = function() { ... }</a:t>
            </a:r>
          </a:p>
          <a:p>
            <a:pPr>
              <a:buNone/>
            </a:pPr>
            <a:r>
              <a:rPr lang="en-US" altLang="ja-JP" dirty="0" smtClean="0"/>
              <a:t>recognition.onresult = function(event) { ... }</a:t>
            </a:r>
          </a:p>
          <a:p>
            <a:pPr>
              <a:buNone/>
            </a:pPr>
            <a:r>
              <a:rPr lang="en-US" altLang="ja-JP" dirty="0" smtClean="0"/>
              <a:t>recognition.onerror = function(event) { ... }</a:t>
            </a:r>
          </a:p>
          <a:p>
            <a:pPr>
              <a:buNone/>
            </a:pPr>
            <a:r>
              <a:rPr lang="en-US" altLang="ja-JP" dirty="0" smtClean="0"/>
              <a:t>recognition.onend = function() { ... } </a:t>
            </a:r>
          </a:p>
          <a:p>
            <a:pPr>
              <a:buNone/>
            </a:pPr>
            <a:endParaRPr lang="en-US" altLang="ja-JP" dirty="0" smtClean="0"/>
          </a:p>
          <a:p>
            <a:pPr>
              <a:buNone/>
            </a:pPr>
            <a:r>
              <a:rPr lang="en-US" altLang="ja-JP" dirty="0" smtClean="0"/>
              <a:t>【</a:t>
            </a:r>
            <a:r>
              <a:rPr lang="ja-JP" altLang="en-US" dirty="0" smtClean="0"/>
              <a:t>参考</a:t>
            </a:r>
            <a:r>
              <a:rPr lang="en-US" altLang="ja-JP" dirty="0" smtClean="0"/>
              <a:t>】 http://updates.html5rocks.com/2013/01/Voice-Driven-Web-Apps-Introduction-to-the-Web-Speech-API</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1-1-2-2. CSP</a:t>
            </a:r>
            <a:r>
              <a:rPr kumimoji="1" lang="ja-JP" altLang="en-US" dirty="0" smtClean="0"/>
              <a:t>（</a:t>
            </a:r>
            <a:r>
              <a:rPr kumimoji="1" lang="en-US" altLang="ja-JP" dirty="0" smtClean="0"/>
              <a:t>Contents Security Policy</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lang="en-US" altLang="ja-JP" dirty="0" smtClean="0"/>
              <a:t>X</a:t>
            </a:r>
            <a:r>
              <a:rPr kumimoji="1" lang="en-US" altLang="ja-JP" dirty="0" smtClean="0"/>
              <a:t>SS</a:t>
            </a:r>
            <a:r>
              <a:rPr lang="ja-JP" altLang="en-US" dirty="0" smtClean="0"/>
              <a:t>などの攻撃に対して対応するセキュリティレイヤー</a:t>
            </a:r>
            <a:endParaRPr lang="en-US" altLang="ja-JP" dirty="0" smtClean="0"/>
          </a:p>
          <a:p>
            <a:r>
              <a:rPr kumimoji="1" lang="ja-JP" altLang="en-US" dirty="0" smtClean="0"/>
              <a:t>使用方法は</a:t>
            </a:r>
            <a:r>
              <a:rPr kumimoji="1" lang="en-US" altLang="ja-JP" dirty="0" smtClean="0"/>
              <a:t>HTTP</a:t>
            </a:r>
            <a:r>
              <a:rPr kumimoji="1" lang="ja-JP" altLang="en-US" dirty="0" smtClean="0"/>
              <a:t>ヘッダに以下を追加</a:t>
            </a:r>
            <a:endParaRPr kumimoji="1" lang="en-US" altLang="ja-JP" dirty="0" smtClean="0"/>
          </a:p>
          <a:p>
            <a:pPr>
              <a:buNone/>
            </a:pPr>
            <a:r>
              <a:rPr lang="ja-JP" altLang="en-US" dirty="0" smtClean="0"/>
              <a:t>→</a:t>
            </a:r>
            <a:r>
              <a:rPr kumimoji="1" lang="ja-JP" altLang="en-US" dirty="0" smtClean="0"/>
              <a:t>「</a:t>
            </a:r>
            <a:r>
              <a:rPr lang="en-US" altLang="ja-JP" dirty="0" smtClean="0"/>
              <a:t>X-Content-Security-Policy: </a:t>
            </a:r>
            <a:r>
              <a:rPr lang="en-US" altLang="ja-JP" dirty="0" smtClean="0">
                <a:solidFill>
                  <a:srgbClr val="FF0000"/>
                </a:solidFill>
              </a:rPr>
              <a:t>policy</a:t>
            </a:r>
            <a:r>
              <a:rPr kumimoji="1" lang="ja-JP" altLang="en-US" dirty="0" smtClean="0"/>
              <a:t>」</a:t>
            </a:r>
            <a:endParaRPr kumimoji="1" lang="en-US" altLang="ja-JP" dirty="0" smtClean="0"/>
          </a:p>
          <a:p>
            <a:pPr>
              <a:buNone/>
            </a:pPr>
            <a:r>
              <a:rPr lang="ja-JP" altLang="en-US" dirty="0" smtClean="0"/>
              <a:t>→「</a:t>
            </a:r>
            <a:r>
              <a:rPr lang="en-US" altLang="ja-JP" dirty="0" smtClean="0">
                <a:solidFill>
                  <a:srgbClr val="FF0000"/>
                </a:solidFill>
              </a:rPr>
              <a:t>policy</a:t>
            </a:r>
            <a:r>
              <a:rPr lang="ja-JP" altLang="en-US" dirty="0" smtClean="0"/>
              <a:t>」部分に制限するポリシーを記述</a:t>
            </a:r>
            <a:endParaRPr kumimoji="1" lang="en-US" altLang="ja-JP" dirty="0" smtClean="0"/>
          </a:p>
          <a:p>
            <a:r>
              <a:rPr lang="ja-JP" altLang="en-US" dirty="0" smtClean="0"/>
              <a:t>例えば、「</a:t>
            </a:r>
            <a:r>
              <a:rPr lang="en-US" altLang="ja-JP" dirty="0" smtClean="0"/>
              <a:t> X-Content-Security-Policy: allow ‘self ‘</a:t>
            </a:r>
            <a:r>
              <a:rPr lang="ja-JP" altLang="en-US" dirty="0" smtClean="0"/>
              <a:t>」</a:t>
            </a:r>
            <a:endParaRPr lang="en-US" altLang="ja-JP" dirty="0" smtClean="0"/>
          </a:p>
          <a:p>
            <a:pPr>
              <a:buNone/>
            </a:pPr>
            <a:r>
              <a:rPr lang="en-US" altLang="ja-JP" dirty="0" smtClean="0"/>
              <a:t>&lt;script&gt;</a:t>
            </a:r>
            <a:r>
              <a:rPr lang="ja-JP" altLang="en-US" dirty="0" smtClean="0"/>
              <a:t>スクリプト</a:t>
            </a:r>
            <a:r>
              <a:rPr lang="en-US" altLang="ja-JP" dirty="0" smtClean="0"/>
              <a:t>&lt;/script&gt; // </a:t>
            </a:r>
            <a:r>
              <a:rPr lang="ja-JP" altLang="en-US" dirty="0" smtClean="0"/>
              <a:t>許されない</a:t>
            </a:r>
            <a:endParaRPr lang="en-US" altLang="ja-JP" dirty="0" smtClean="0"/>
          </a:p>
          <a:p>
            <a:pPr>
              <a:buNone/>
            </a:pPr>
            <a:r>
              <a:rPr lang="en-US" altLang="ja-JP" dirty="0" smtClean="0"/>
              <a:t>&lt;script src=“url”&gt;&lt;/script&gt;  // </a:t>
            </a:r>
            <a:r>
              <a:rPr lang="ja-JP" altLang="en-US" dirty="0" smtClean="0"/>
              <a:t>一定の条件で許される</a:t>
            </a:r>
            <a:endParaRPr kumimoji="1" lang="en-US" altLang="ja-JP" dirty="0" smtClean="0"/>
          </a:p>
          <a:p>
            <a:r>
              <a:rPr lang="ja-JP" altLang="en-US" dirty="0" smtClean="0"/>
              <a:t>上記スクリプトを記述しているドメインと一緒の</a:t>
            </a:r>
            <a:r>
              <a:rPr lang="en-US" altLang="ja-JP" dirty="0" smtClean="0"/>
              <a:t>URL</a:t>
            </a:r>
          </a:p>
          <a:p>
            <a:r>
              <a:rPr kumimoji="1" lang="ja-JP" altLang="en-US" dirty="0" smtClean="0"/>
              <a:t>解釈実行される「</a:t>
            </a:r>
            <a:r>
              <a:rPr kumimoji="1" lang="en-US" altLang="ja-JP" dirty="0" smtClean="0"/>
              <a:t>eval</a:t>
            </a:r>
            <a:r>
              <a:rPr kumimoji="1" lang="ja-JP" altLang="en-US" dirty="0" smtClean="0"/>
              <a:t>」等は使用できない</a:t>
            </a:r>
            <a:endParaRPr kumimoji="1" lang="en-US" altLang="ja-JP" dirty="0" smtClean="0"/>
          </a:p>
          <a:p>
            <a:pPr>
              <a:buNone/>
            </a:pPr>
            <a:r>
              <a:rPr lang="en-US" altLang="ja-JP" dirty="0" smtClean="0"/>
              <a:t>【</a:t>
            </a:r>
            <a:r>
              <a:rPr lang="ja-JP" altLang="en-US" dirty="0" smtClean="0"/>
              <a:t>参照</a:t>
            </a:r>
            <a:r>
              <a:rPr lang="en-US" altLang="ja-JP" dirty="0" smtClean="0"/>
              <a:t>】 https://developer.mozilla.org/ja/docs/Security/CSP/Using_Content_Security_Policy</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1-1-3. JQuery 2.0β</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kumimoji="1" lang="en-US" altLang="ja-JP" dirty="0" smtClean="0"/>
              <a:t>2013/01/15</a:t>
            </a:r>
            <a:r>
              <a:rPr kumimoji="1" lang="ja-JP" altLang="en-US" dirty="0" smtClean="0"/>
              <a:t>に</a:t>
            </a:r>
            <a:r>
              <a:rPr lang="en-US" altLang="ja-JP" dirty="0" smtClean="0"/>
              <a:t>JQuery 2.0β</a:t>
            </a:r>
            <a:r>
              <a:rPr lang="ja-JP" altLang="en-US" dirty="0" smtClean="0"/>
              <a:t>がリリース</a:t>
            </a:r>
            <a:endParaRPr lang="en-US" altLang="ja-JP" dirty="0" smtClean="0"/>
          </a:p>
          <a:p>
            <a:pPr>
              <a:buNone/>
            </a:pPr>
            <a:r>
              <a:rPr lang="ja-JP" altLang="en-US" dirty="0" smtClean="0"/>
              <a:t>→同時に</a:t>
            </a:r>
            <a:r>
              <a:rPr lang="en-US" altLang="ja-JP" dirty="0" smtClean="0"/>
              <a:t>JQuery1.9</a:t>
            </a:r>
            <a:r>
              <a:rPr lang="ja-JP" altLang="en-US" dirty="0" smtClean="0"/>
              <a:t>の正式版もリリース</a:t>
            </a:r>
            <a:endParaRPr kumimoji="1" lang="en-US" altLang="ja-JP" dirty="0" smtClean="0"/>
          </a:p>
          <a:p>
            <a:r>
              <a:rPr kumimoji="1" lang="en-US" altLang="ja-JP" dirty="0" smtClean="0"/>
              <a:t>2.0</a:t>
            </a:r>
            <a:r>
              <a:rPr kumimoji="1" lang="ja-JP" altLang="en-US" dirty="0" smtClean="0"/>
              <a:t>以降は</a:t>
            </a:r>
            <a:r>
              <a:rPr kumimoji="1" lang="en-US" altLang="ja-JP" dirty="0" smtClean="0"/>
              <a:t>IE8</a:t>
            </a:r>
            <a:r>
              <a:rPr kumimoji="1" lang="ja-JP" altLang="en-US" dirty="0" smtClean="0"/>
              <a:t>以前のブラウザは未対応</a:t>
            </a:r>
            <a:endParaRPr kumimoji="1" lang="en-US" altLang="ja-JP" dirty="0" smtClean="0"/>
          </a:p>
          <a:p>
            <a:pPr>
              <a:buNone/>
            </a:pPr>
            <a:r>
              <a:rPr lang="ja-JP" altLang="en-US" dirty="0" smtClean="0"/>
              <a:t>→</a:t>
            </a:r>
            <a:r>
              <a:rPr lang="en-US" altLang="ja-JP" dirty="0" smtClean="0"/>
              <a:t>XP</a:t>
            </a:r>
            <a:r>
              <a:rPr lang="ja-JP" altLang="en-US" dirty="0" smtClean="0"/>
              <a:t>の終焉ですかね・・・</a:t>
            </a:r>
            <a:endParaRPr kumimoji="1" lang="en-US" altLang="ja-JP" dirty="0" smtClean="0"/>
          </a:p>
          <a:p>
            <a:r>
              <a:rPr lang="ja-JP" altLang="en-US" dirty="0" smtClean="0"/>
              <a:t>内容はあまり調べていないので興味があれば下記参照してください</a:t>
            </a:r>
            <a:endParaRPr lang="en-US" altLang="ja-JP" dirty="0" smtClean="0"/>
          </a:p>
          <a:p>
            <a:pPr>
              <a:buNone/>
            </a:pPr>
            <a:r>
              <a:rPr lang="en-US" altLang="ja-JP" dirty="0" smtClean="0"/>
              <a:t>【URL】 http://blog.jquery.com/2013/01/15/jquery-1-9-final-jquery-2-0-beta-migrate-final-released/</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1-1-3-1. JQuery 2.0β</a:t>
            </a:r>
            <a:r>
              <a:rPr kumimoji="1" lang="ja-JP" altLang="en-US" dirty="0" smtClean="0"/>
              <a:t>使用例</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en-US" altLang="ja-JP" dirty="0" smtClean="0"/>
              <a:t>IE8</a:t>
            </a:r>
            <a:r>
              <a:rPr kumimoji="1" lang="ja-JP" altLang="en-US" dirty="0" smtClean="0"/>
              <a:t>に対応してないのは厳しいのでは？</a:t>
            </a:r>
            <a:endParaRPr kumimoji="1" lang="en-US" altLang="ja-JP" dirty="0" smtClean="0"/>
          </a:p>
          <a:p>
            <a:r>
              <a:rPr lang="ja-JP" altLang="en-US" dirty="0" smtClean="0"/>
              <a:t>と言う人は以下の</a:t>
            </a:r>
            <a:r>
              <a:rPr lang="ja-JP" altLang="en-US" smtClean="0"/>
              <a:t>ような対応で回避</a:t>
            </a:r>
            <a:endParaRPr lang="en-US" altLang="ja-JP" dirty="0" smtClean="0"/>
          </a:p>
          <a:p>
            <a:pPr>
              <a:buNone/>
            </a:pPr>
            <a:r>
              <a:rPr kumimoji="1" lang="ja-JP" altLang="en-US" dirty="0" smtClean="0"/>
              <a:t>→テスト工数大変そうですが・・・・</a:t>
            </a:r>
            <a:endParaRPr kumimoji="1" lang="en-US" altLang="ja-JP" dirty="0" smtClean="0"/>
          </a:p>
          <a:p>
            <a:pPr>
              <a:buNone/>
            </a:pPr>
            <a:r>
              <a:rPr lang="en-US" altLang="ja-JP" dirty="0" smtClean="0"/>
              <a:t>【</a:t>
            </a:r>
            <a:r>
              <a:rPr lang="ja-JP" altLang="en-US" dirty="0" smtClean="0"/>
              <a:t>定義部分</a:t>
            </a:r>
            <a:r>
              <a:rPr lang="en-US" altLang="ja-JP" dirty="0" smtClean="0"/>
              <a:t>】</a:t>
            </a:r>
            <a:endParaRPr kumimoji="1" lang="en-US" altLang="ja-JP" dirty="0" smtClean="0"/>
          </a:p>
          <a:p>
            <a:pPr>
              <a:buNone/>
            </a:pPr>
            <a:r>
              <a:rPr lang="en-US" altLang="ja-JP" dirty="0" smtClean="0"/>
              <a:t>&lt;!–[if lt IE 9]&gt;</a:t>
            </a:r>
          </a:p>
          <a:p>
            <a:pPr>
              <a:buNone/>
            </a:pPr>
            <a:r>
              <a:rPr lang="en-US" altLang="ja-JP" dirty="0" smtClean="0"/>
              <a:t>   &lt;script src="http://code.jquery.com/jquery-1.9.0.min.js"&gt;&lt;/script&gt;</a:t>
            </a:r>
          </a:p>
          <a:p>
            <a:pPr>
              <a:buNone/>
            </a:pPr>
            <a:r>
              <a:rPr lang="en-US" altLang="ja-JP" dirty="0" smtClean="0"/>
              <a:t>&lt;![endif]–&gt;</a:t>
            </a:r>
          </a:p>
          <a:p>
            <a:pPr>
              <a:buNone/>
            </a:pPr>
            <a:r>
              <a:rPr lang="en-US" altLang="ja-JP" dirty="0" smtClean="0"/>
              <a:t>&lt;!–[if gte IE 9]&gt;&lt;!–&gt;</a:t>
            </a:r>
          </a:p>
          <a:p>
            <a:pPr>
              <a:buNone/>
            </a:pPr>
            <a:r>
              <a:rPr lang="en-US" altLang="ja-JP" dirty="0" smtClean="0"/>
              <a:t>    &lt;script src="http://code.jquery.com/jquery-2.0.0b1.min.js"&gt;&lt;/script&gt;</a:t>
            </a:r>
          </a:p>
          <a:p>
            <a:pPr>
              <a:buNone/>
            </a:pPr>
            <a:r>
              <a:rPr lang="en-US" altLang="ja-JP" dirty="0" smtClean="0"/>
              <a:t>&lt;!–[endif]–&gt;</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1472</TotalTime>
  <Words>3281</Words>
  <Application>Microsoft Office PowerPoint</Application>
  <PresentationFormat>画面に合わせる (4:3)</PresentationFormat>
  <Paragraphs>442</Paragraphs>
  <Slides>59</Slides>
  <Notes>0</Notes>
  <HiddenSlides>0</HiddenSlides>
  <MMClips>0</MMClips>
  <ScaleCrop>false</ScaleCrop>
  <HeadingPairs>
    <vt:vector size="4" baseType="variant">
      <vt:variant>
        <vt:lpstr>テーマ</vt:lpstr>
      </vt:variant>
      <vt:variant>
        <vt:i4>1</vt:i4>
      </vt:variant>
      <vt:variant>
        <vt:lpstr>スライド タイトル</vt:lpstr>
      </vt:variant>
      <vt:variant>
        <vt:i4>59</vt:i4>
      </vt:variant>
    </vt:vector>
  </HeadingPairs>
  <TitlesOfParts>
    <vt:vector size="60" baseType="lpstr">
      <vt:lpstr>Office テーマ</vt:lpstr>
      <vt:lpstr>今月の技術トピックス</vt:lpstr>
      <vt:lpstr>1. 今月の技術トピックス</vt:lpstr>
      <vt:lpstr>1-1-1-1. Cassandra1.2</vt:lpstr>
      <vt:lpstr>1-1-1-2. CQLとは</vt:lpstr>
      <vt:lpstr>1-1-2. Google Chrome25 β版</vt:lpstr>
      <vt:lpstr>1-1-2-1. Web Speech API</vt:lpstr>
      <vt:lpstr>1-1-2-2. CSP（Contents Security Policy）</vt:lpstr>
      <vt:lpstr>1-1-3. JQuery 2.0β</vt:lpstr>
      <vt:lpstr>1-1-3-1. JQuery 2.0β使用例</vt:lpstr>
      <vt:lpstr>1-1-4-1. KeyboadJS 0.4.1</vt:lpstr>
      <vt:lpstr>1-1-4-2. KeyboadJS（サンプル）</vt:lpstr>
      <vt:lpstr>1-1-5. Apache Flex 4.9</vt:lpstr>
      <vt:lpstr>1-2-1. Orubase</vt:lpstr>
      <vt:lpstr>1-2-2. JQuery Mobile1.3β</vt:lpstr>
      <vt:lpstr>1-2-2-1. Reflow table mode（大）</vt:lpstr>
      <vt:lpstr>1-2-2-2. Reflow table mode（小）</vt:lpstr>
      <vt:lpstr>1-2-3. Delphi</vt:lpstr>
      <vt:lpstr>1-3-1. SDN</vt:lpstr>
      <vt:lpstr>1-3-1-1. SDNとは</vt:lpstr>
      <vt:lpstr>1-3-1-2. アーキテクチャー構成</vt:lpstr>
      <vt:lpstr>1-3-2-1. HTTP2.0 DRAFT</vt:lpstr>
      <vt:lpstr>1-3-2-2. Facebook</vt:lpstr>
      <vt:lpstr>1-3-2-3. SPDY</vt:lpstr>
      <vt:lpstr>1-3-2-4. SPDYとは</vt:lpstr>
      <vt:lpstr>1-3-3-1. QUnit</vt:lpstr>
      <vt:lpstr>1-3-3-2. QUnitとは</vt:lpstr>
      <vt:lpstr>1-3-3-3. サンプル1</vt:lpstr>
      <vt:lpstr>1-3-3-4. サンプル２</vt:lpstr>
      <vt:lpstr>1-3-3-5. サンプル（結果）</vt:lpstr>
      <vt:lpstr>1-3-4-1. JQuery新機能の前に</vt:lpstr>
      <vt:lpstr>1-3-4-2. JQueryの違い</vt:lpstr>
      <vt:lpstr>1-3-4-2. JQueryの違い</vt:lpstr>
      <vt:lpstr>1-3-4-3. SourceMap</vt:lpstr>
      <vt:lpstr>1-3-4-4. SourceMapとは</vt:lpstr>
      <vt:lpstr>1-3-4-5. SourceMap設定</vt:lpstr>
      <vt:lpstr>1-3-5-1. Webサイト高速化</vt:lpstr>
      <vt:lpstr>1-3-5-2. mod_pagespeed</vt:lpstr>
      <vt:lpstr>1-3-5-3. mod_pagespeed設定</vt:lpstr>
      <vt:lpstr>1-3-5-4. フィルタ設定</vt:lpstr>
      <vt:lpstr>2-1-1. コーディング能力</vt:lpstr>
      <vt:lpstr>2-1-2. コーディング能力</vt:lpstr>
      <vt:lpstr>2-2-1. 共通部品</vt:lpstr>
      <vt:lpstr>2-2-2. 共通部品（回答）</vt:lpstr>
      <vt:lpstr>2-3-1. 入力チェック</vt:lpstr>
      <vt:lpstr>2-3-2. 入力チェック2</vt:lpstr>
      <vt:lpstr>2-3-3. 入力チェック2（回答）</vt:lpstr>
      <vt:lpstr>2-3-4. 入力チェック2（補足）</vt:lpstr>
      <vt:lpstr>2-3-5. 入力チェック2（補足）</vt:lpstr>
      <vt:lpstr>2-4-1. オーバーロード</vt:lpstr>
      <vt:lpstr>2-4-2. 知識不足（回答）</vt:lpstr>
      <vt:lpstr>2-5-1. VB風ソース</vt:lpstr>
      <vt:lpstr>2-5-2. VB風ソース（回答）</vt:lpstr>
      <vt:lpstr>2-5-3. VB風ソース（回答）</vt:lpstr>
      <vt:lpstr>2-5-4. VB風ソース（総括）</vt:lpstr>
      <vt:lpstr>3. 今月のScala</vt:lpstr>
      <vt:lpstr>3-1-1. 名前空間</vt:lpstr>
      <vt:lpstr>3-1-2. サンプルソース</vt:lpstr>
      <vt:lpstr>3-1-3. Scalaの理由</vt:lpstr>
      <vt:lpstr>3-1-4. 同一空間のメリット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2012/11 技術トピックス</dc:title>
  <dc:creator>user</dc:creator>
  <cp:lastModifiedBy>oba</cp:lastModifiedBy>
  <cp:revision>763</cp:revision>
  <dcterms:created xsi:type="dcterms:W3CDTF">2012-10-23T04:00:26Z</dcterms:created>
  <dcterms:modified xsi:type="dcterms:W3CDTF">2013-02-15T05:13:09Z</dcterms:modified>
</cp:coreProperties>
</file>