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4" r:id="rId7"/>
    <p:sldId id="262" r:id="rId8"/>
    <p:sldId id="266" r:id="rId9"/>
    <p:sldId id="270" r:id="rId10"/>
    <p:sldId id="271" r:id="rId11"/>
    <p:sldId id="267" r:id="rId12"/>
    <p:sldId id="268" r:id="rId13"/>
    <p:sldId id="272" r:id="rId14"/>
    <p:sldId id="273" r:id="rId15"/>
    <p:sldId id="269" r:id="rId16"/>
    <p:sldId id="274" r:id="rId17"/>
    <p:sldId id="263" r:id="rId18"/>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08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2013/1/11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2013/1/11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2013/1/11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2013/1/11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2013/1/11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2013/1/11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2013/1/11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2013/1/11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2013/1/11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2013/1/11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2013/1/11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2013/1/11</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t>今月の技術トピックス</a:t>
            </a:r>
            <a:endParaRPr kumimoji="1" lang="ja-JP" altLang="en-US" dirty="0"/>
          </a:p>
        </p:txBody>
      </p:sp>
      <p:sp>
        <p:nvSpPr>
          <p:cNvPr id="3" name="サブタイトル 2"/>
          <p:cNvSpPr>
            <a:spLocks noGrp="1"/>
          </p:cNvSpPr>
          <p:nvPr>
            <p:ph type="subTitle" idx="1"/>
          </p:nvPr>
        </p:nvSpPr>
        <p:spPr/>
        <p:txBody>
          <a:bodyPr/>
          <a:lstStyle/>
          <a:p>
            <a:r>
              <a:rPr kumimoji="1" lang="ja-JP" altLang="en-US" dirty="0" smtClean="0"/>
              <a:t>株式会社フォアフロンティア</a:t>
            </a:r>
            <a:endParaRPr kumimoji="1" lang="en-US" altLang="ja-JP" dirty="0" smtClean="0"/>
          </a:p>
          <a:p>
            <a:r>
              <a:rPr lang="en-US" altLang="ja-JP" dirty="0" smtClean="0"/>
              <a:t>2013/01</a:t>
            </a:r>
            <a:r>
              <a:rPr lang="ja-JP" altLang="en-US" dirty="0" smtClean="0"/>
              <a:t>　帰社日</a:t>
            </a:r>
            <a:endParaRPr kumimoji="1" lang="ja-JP"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1-2-2-1. </a:t>
            </a:r>
            <a:r>
              <a:rPr kumimoji="1" lang="ja-JP" altLang="en-US" dirty="0" smtClean="0"/>
              <a:t>セレクタパフォーマンス</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まず、パフォーマンスについて気にすることがあれば技術者としての素質があります。</a:t>
            </a:r>
            <a:endParaRPr kumimoji="1" lang="en-US" altLang="ja-JP" dirty="0" smtClean="0"/>
          </a:p>
          <a:p>
            <a:r>
              <a:rPr lang="ja-JP" altLang="en-US" dirty="0"/>
              <a:t>もし</a:t>
            </a:r>
            <a:r>
              <a:rPr lang="ja-JP" altLang="en-US" dirty="0" smtClean="0"/>
              <a:t>、「サイトに載っている」 </a:t>
            </a:r>
            <a:r>
              <a:rPr lang="en-US" altLang="ja-JP" dirty="0" smtClean="0"/>
              <a:t>or </a:t>
            </a:r>
            <a:r>
              <a:rPr lang="ja-JP" altLang="en-US" dirty="0" smtClean="0"/>
              <a:t>「書籍に載っている」内容をコピーしているのであれば、サンプルがないと作れない人です。</a:t>
            </a:r>
            <a:endParaRPr lang="en-US" altLang="ja-JP" dirty="0" smtClean="0"/>
          </a:p>
          <a:p>
            <a:r>
              <a:rPr kumimoji="1" lang="ja-JP" altLang="en-US" dirty="0"/>
              <a:t>このパターンの人</a:t>
            </a:r>
            <a:r>
              <a:rPr kumimoji="1" lang="ja-JP" altLang="en-US" dirty="0" smtClean="0"/>
              <a:t>は以下の弊害</a:t>
            </a:r>
            <a:endParaRPr kumimoji="1" lang="en-US" altLang="ja-JP" dirty="0" smtClean="0"/>
          </a:p>
          <a:p>
            <a:pPr marL="514350" indent="-514350">
              <a:buAutoNum type="arabicParenBoth"/>
            </a:pPr>
            <a:r>
              <a:rPr lang="ja-JP" altLang="en-US" dirty="0" smtClean="0"/>
              <a:t>サンプル</a:t>
            </a:r>
            <a:r>
              <a:rPr lang="ja-JP" altLang="en-US" dirty="0"/>
              <a:t>がない</a:t>
            </a:r>
            <a:r>
              <a:rPr lang="ja-JP" altLang="en-US" dirty="0" smtClean="0"/>
              <a:t>とコーディングできない</a:t>
            </a:r>
            <a:endParaRPr lang="en-US" altLang="ja-JP" dirty="0" smtClean="0"/>
          </a:p>
          <a:p>
            <a:pPr marL="514350" indent="-514350">
              <a:buAutoNum type="arabicParenBoth"/>
            </a:pPr>
            <a:r>
              <a:rPr kumimoji="1" lang="ja-JP" altLang="en-US" dirty="0"/>
              <a:t>問題が発生する</a:t>
            </a:r>
            <a:r>
              <a:rPr kumimoji="1" lang="ja-JP" altLang="en-US" dirty="0" smtClean="0"/>
              <a:t>と解決できない</a:t>
            </a:r>
            <a:endParaRPr kumimoji="1" lang="ja-JP" altLang="en-US" dirty="0"/>
          </a:p>
        </p:txBody>
      </p:sp>
    </p:spTree>
    <p:extLst>
      <p:ext uri="{BB962C8B-B14F-4D97-AF65-F5344CB8AC3E}">
        <p14:creationId xmlns:p14="http://schemas.microsoft.com/office/powerpoint/2010/main" val="1750640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1-2-2-2. </a:t>
            </a:r>
            <a:r>
              <a:rPr kumimoji="1" lang="ja-JP" altLang="en-US" dirty="0" smtClean="0"/>
              <a:t>セレクタパフォーマンス</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例えば、以下のセレクタ指定をした場合、どれが一番早いでしょうか？</a:t>
            </a:r>
            <a:endParaRPr lang="en-US" altLang="ja-JP" dirty="0" smtClean="0"/>
          </a:p>
          <a:p>
            <a:pPr marL="514350" indent="-514350">
              <a:buAutoNum type="arabicParenBoth"/>
            </a:pPr>
            <a:r>
              <a:rPr lang="en-US" altLang="ja-JP" dirty="0" smtClean="0"/>
              <a:t>$(“#hyuga”);             // ID</a:t>
            </a:r>
            <a:r>
              <a:rPr lang="ja-JP" altLang="en-US" dirty="0" smtClean="0"/>
              <a:t>セレクタ</a:t>
            </a:r>
            <a:endParaRPr lang="en-US" altLang="ja-JP" dirty="0" smtClean="0"/>
          </a:p>
          <a:p>
            <a:pPr marL="514350" indent="-514350">
              <a:buAutoNum type="arabicParenBoth"/>
            </a:pPr>
            <a:r>
              <a:rPr lang="en-US" altLang="ja-JP" dirty="0" smtClean="0"/>
              <a:t>$(“p”);                        // </a:t>
            </a:r>
            <a:r>
              <a:rPr lang="ja-JP" altLang="en-US" dirty="0" smtClean="0"/>
              <a:t>タイプセレクタ</a:t>
            </a:r>
            <a:endParaRPr lang="en-US" altLang="ja-JP" dirty="0" smtClean="0"/>
          </a:p>
          <a:p>
            <a:pPr marL="514350" indent="-514350">
              <a:buAutoNum type="arabicParenBoth"/>
            </a:pPr>
            <a:r>
              <a:rPr lang="en-US" altLang="ja-JP" dirty="0" smtClean="0"/>
              <a:t>$(“.toru”);                  // class</a:t>
            </a:r>
            <a:r>
              <a:rPr lang="ja-JP" altLang="en-US" dirty="0" smtClean="0"/>
              <a:t>セレクタ</a:t>
            </a:r>
            <a:endParaRPr lang="en-US" altLang="ja-JP" dirty="0" smtClean="0"/>
          </a:p>
          <a:p>
            <a:pPr marL="514350" indent="-514350">
              <a:buAutoNum type="arabicParenBoth"/>
            </a:pPr>
            <a:r>
              <a:rPr lang="en-US" altLang="ja-JP" dirty="0" smtClean="0"/>
              <a:t>$(“[hyuga=‘sasa’]”); // </a:t>
            </a:r>
            <a:r>
              <a:rPr lang="ja-JP" altLang="en-US" dirty="0" smtClean="0"/>
              <a:t>属性セレクタ</a:t>
            </a:r>
            <a:endParaRPr lang="en-US" altLang="ja-JP" dirty="0" smtClean="0"/>
          </a:p>
          <a:p>
            <a:r>
              <a:rPr lang="ja-JP" altLang="en-US" dirty="0" smtClean="0"/>
              <a:t>内部でどのような処理がされているかを考えればわかります！</a:t>
            </a:r>
            <a:endParaRPr lang="en-US" altLang="ja-JP" dirty="0" smtClean="0"/>
          </a:p>
          <a:p>
            <a:endParaRPr lang="en-US" altLang="ja-JP" dirty="0" smtClean="0"/>
          </a:p>
        </p:txBody>
      </p:sp>
    </p:spTree>
    <p:extLst>
      <p:ext uri="{BB962C8B-B14F-4D97-AF65-F5344CB8AC3E}">
        <p14:creationId xmlns:p14="http://schemas.microsoft.com/office/powerpoint/2010/main" val="8013548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1-2-3-3. </a:t>
            </a:r>
            <a:r>
              <a:rPr kumimoji="1" lang="ja-JP" altLang="en-US" dirty="0" smtClean="0"/>
              <a:t>セレクタパフォーマンス</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solidFill>
                  <a:srgbClr val="FF0000"/>
                </a:solidFill>
              </a:rPr>
              <a:t>以下の順番で速度が速いです！</a:t>
            </a:r>
            <a:endParaRPr lang="en-US" altLang="ja-JP" dirty="0" smtClean="0">
              <a:solidFill>
                <a:srgbClr val="FF0000"/>
              </a:solidFill>
            </a:endParaRPr>
          </a:p>
          <a:p>
            <a:pPr marL="514350" indent="-514350">
              <a:buAutoNum type="arabicParenBoth"/>
            </a:pPr>
            <a:r>
              <a:rPr lang="en-US" altLang="ja-JP" dirty="0" smtClean="0"/>
              <a:t>$(“#hyuga”);              // ID</a:t>
            </a:r>
            <a:r>
              <a:rPr lang="ja-JP" altLang="en-US" dirty="0" smtClean="0"/>
              <a:t>セレクタ</a:t>
            </a:r>
            <a:endParaRPr lang="en-US" altLang="ja-JP" dirty="0" smtClean="0"/>
          </a:p>
          <a:p>
            <a:pPr marL="514350" indent="-514350">
              <a:buAutoNum type="arabicParenBoth"/>
            </a:pPr>
            <a:r>
              <a:rPr lang="en-US" altLang="ja-JP" dirty="0" smtClean="0"/>
              <a:t>$(“p”);                        // </a:t>
            </a:r>
            <a:r>
              <a:rPr lang="ja-JP" altLang="en-US" dirty="0" smtClean="0"/>
              <a:t>タイプセレクタ</a:t>
            </a:r>
            <a:endParaRPr lang="en-US" altLang="ja-JP" dirty="0" smtClean="0"/>
          </a:p>
          <a:p>
            <a:pPr marL="514350" indent="-514350">
              <a:buAutoNum type="arabicParenBoth"/>
            </a:pPr>
            <a:r>
              <a:rPr lang="en-US" altLang="ja-JP" dirty="0" smtClean="0"/>
              <a:t>$(“.toru”);                  // class</a:t>
            </a:r>
            <a:r>
              <a:rPr lang="ja-JP" altLang="en-US" dirty="0" smtClean="0"/>
              <a:t>セレクタ</a:t>
            </a:r>
            <a:endParaRPr lang="en-US" altLang="ja-JP" dirty="0" smtClean="0"/>
          </a:p>
          <a:p>
            <a:pPr marL="514350" indent="-514350">
              <a:buAutoNum type="arabicParenBoth"/>
            </a:pPr>
            <a:r>
              <a:rPr lang="en-US" altLang="ja-JP" dirty="0" smtClean="0"/>
              <a:t>$(“[hyuga=‘sasa’]”); // </a:t>
            </a:r>
            <a:r>
              <a:rPr lang="ja-JP" altLang="en-US" dirty="0" smtClean="0"/>
              <a:t>属性セレクタ</a:t>
            </a:r>
            <a:endParaRPr lang="en-US" altLang="ja-JP" dirty="0" smtClean="0"/>
          </a:p>
          <a:p>
            <a:r>
              <a:rPr lang="ja-JP" altLang="en-US" dirty="0" smtClean="0"/>
              <a:t>ここで何を思いましたか？</a:t>
            </a:r>
            <a:endParaRPr lang="en-US" altLang="ja-JP" dirty="0" smtClean="0"/>
          </a:p>
          <a:p>
            <a:endParaRPr lang="en-US" altLang="ja-JP" dirty="0" smtClean="0"/>
          </a:p>
        </p:txBody>
      </p:sp>
    </p:spTree>
    <p:extLst>
      <p:ext uri="{BB962C8B-B14F-4D97-AF65-F5344CB8AC3E}">
        <p14:creationId xmlns:p14="http://schemas.microsoft.com/office/powerpoint/2010/main" val="34662515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1-2-3-4. </a:t>
            </a:r>
            <a:r>
              <a:rPr kumimoji="1" lang="ja-JP" altLang="en-US" dirty="0" smtClean="0"/>
              <a:t>セレクタパフォーマンス</a:t>
            </a:r>
            <a:endParaRPr kumimoji="1" lang="ja-JP" altLang="en-US" dirty="0"/>
          </a:p>
        </p:txBody>
      </p:sp>
      <p:sp>
        <p:nvSpPr>
          <p:cNvPr id="3" name="コンテンツ プレースホルダー 2"/>
          <p:cNvSpPr>
            <a:spLocks noGrp="1"/>
          </p:cNvSpPr>
          <p:nvPr>
            <p:ph idx="1"/>
          </p:nvPr>
        </p:nvSpPr>
        <p:spPr/>
        <p:txBody>
          <a:bodyPr/>
          <a:lstStyle/>
          <a:p>
            <a:r>
              <a:rPr lang="ja-JP" altLang="en-US" dirty="0"/>
              <a:t>先ほど</a:t>
            </a:r>
            <a:r>
              <a:rPr lang="ja-JP" altLang="en-US" dirty="0" smtClean="0"/>
              <a:t>の順番だけ覚えている人は伸びない</a:t>
            </a:r>
            <a:endParaRPr lang="en-US" altLang="ja-JP" dirty="0" smtClean="0"/>
          </a:p>
          <a:p>
            <a:pPr marL="0" indent="0">
              <a:buNone/>
            </a:pPr>
            <a:r>
              <a:rPr kumimoji="1" lang="ja-JP" altLang="en-US" dirty="0" smtClean="0"/>
              <a:t>→コーディング能力は暗記ではなく、数学的能力（公式を元に応用）が必要</a:t>
            </a:r>
            <a:endParaRPr kumimoji="1" lang="en-US" altLang="ja-JP" dirty="0" smtClean="0"/>
          </a:p>
          <a:p>
            <a:r>
              <a:rPr lang="ja-JP" altLang="en-US" dirty="0"/>
              <a:t>このタイプ</a:t>
            </a:r>
            <a:r>
              <a:rPr lang="ja-JP" altLang="en-US" dirty="0" smtClean="0"/>
              <a:t>は以下の弊害が発生</a:t>
            </a:r>
            <a:endParaRPr lang="en-US" altLang="ja-JP" dirty="0" smtClean="0"/>
          </a:p>
          <a:p>
            <a:pPr marL="514350" indent="-514350">
              <a:buAutoNum type="arabicParenBoth"/>
            </a:pPr>
            <a:r>
              <a:rPr lang="ja-JP" altLang="en-US" dirty="0" smtClean="0"/>
              <a:t>どうしての説明ができない</a:t>
            </a:r>
            <a:endParaRPr lang="en-US" altLang="ja-JP" dirty="0" smtClean="0"/>
          </a:p>
          <a:p>
            <a:pPr marL="514350" indent="-514350">
              <a:buAutoNum type="arabicParenBoth"/>
            </a:pPr>
            <a:r>
              <a:rPr lang="ja-JP" altLang="en-US" dirty="0"/>
              <a:t>予期せぬ問題が発生する</a:t>
            </a:r>
            <a:r>
              <a:rPr lang="ja-JP" altLang="en-US" dirty="0" smtClean="0"/>
              <a:t>と解決不可能</a:t>
            </a:r>
            <a:endParaRPr lang="en-US" altLang="ja-JP" dirty="0" smtClean="0"/>
          </a:p>
          <a:p>
            <a:r>
              <a:rPr lang="ja-JP" altLang="en-US" dirty="0"/>
              <a:t>ではどう</a:t>
            </a:r>
            <a:r>
              <a:rPr lang="ja-JP" altLang="en-US" dirty="0" smtClean="0"/>
              <a:t>する</a:t>
            </a:r>
            <a:r>
              <a:rPr lang="ja-JP" altLang="en-US" dirty="0"/>
              <a:t>？</a:t>
            </a:r>
            <a:endParaRPr lang="en-US" altLang="ja-JP" dirty="0" smtClean="0"/>
          </a:p>
          <a:p>
            <a:endParaRPr lang="en-US" altLang="ja-JP" dirty="0" smtClean="0"/>
          </a:p>
        </p:txBody>
      </p:sp>
    </p:spTree>
    <p:extLst>
      <p:ext uri="{BB962C8B-B14F-4D97-AF65-F5344CB8AC3E}">
        <p14:creationId xmlns:p14="http://schemas.microsoft.com/office/powerpoint/2010/main" val="32787068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1-2-3-5. </a:t>
            </a:r>
            <a:r>
              <a:rPr kumimoji="1" lang="ja-JP" altLang="en-US" dirty="0" smtClean="0"/>
              <a:t>セレクタパフォーマンス</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lang="ja-JP" altLang="en-US" dirty="0" smtClean="0"/>
              <a:t>では何が重要でしょうか？</a:t>
            </a:r>
            <a:endParaRPr lang="en-US" altLang="ja-JP" dirty="0" smtClean="0"/>
          </a:p>
          <a:p>
            <a:pPr marL="0" indent="0">
              <a:buNone/>
            </a:pPr>
            <a:r>
              <a:rPr lang="en-US" altLang="ja-JP" dirty="0">
                <a:solidFill>
                  <a:srgbClr val="FF0000"/>
                </a:solidFill>
              </a:rPr>
              <a:t>【</a:t>
            </a:r>
            <a:r>
              <a:rPr lang="ja-JP" altLang="en-US" dirty="0">
                <a:solidFill>
                  <a:srgbClr val="FF0000"/>
                </a:solidFill>
              </a:rPr>
              <a:t>ここ重要</a:t>
            </a:r>
            <a:r>
              <a:rPr lang="en-US" altLang="ja-JP" dirty="0">
                <a:solidFill>
                  <a:srgbClr val="FF0000"/>
                </a:solidFill>
              </a:rPr>
              <a:t>】</a:t>
            </a:r>
            <a:r>
              <a:rPr lang="ja-JP" altLang="en-US" dirty="0"/>
              <a:t>順番ではなく、論理的に調査する</a:t>
            </a:r>
            <a:r>
              <a:rPr lang="ja-JP" altLang="en-US" dirty="0" smtClean="0"/>
              <a:t>！</a:t>
            </a:r>
            <a:endParaRPr kumimoji="1" lang="en-US" altLang="ja-JP" dirty="0" smtClean="0"/>
          </a:p>
          <a:p>
            <a:r>
              <a:rPr lang="ja-JP" altLang="en-US" dirty="0" smtClean="0"/>
              <a:t>何故？差が出るかについて</a:t>
            </a:r>
            <a:r>
              <a:rPr lang="ja-JP" altLang="en-US" dirty="0" smtClean="0">
                <a:solidFill>
                  <a:srgbClr val="FF0000"/>
                </a:solidFill>
              </a:rPr>
              <a:t>根拠</a:t>
            </a:r>
            <a:r>
              <a:rPr lang="ja-JP" altLang="en-US" dirty="0" smtClean="0"/>
              <a:t>が必要</a:t>
            </a:r>
            <a:endParaRPr lang="en-US" altLang="ja-JP" dirty="0" smtClean="0"/>
          </a:p>
          <a:p>
            <a:pPr marL="0" indent="0">
              <a:buNone/>
            </a:pPr>
            <a:r>
              <a:rPr lang="ja-JP" altLang="en-US" dirty="0"/>
              <a:t>→つまり、ソースを解析 </a:t>
            </a:r>
            <a:r>
              <a:rPr lang="en-US" altLang="ja-JP" dirty="0"/>
              <a:t>or </a:t>
            </a:r>
            <a:r>
              <a:rPr lang="ja-JP" altLang="en-US" dirty="0"/>
              <a:t>実証して根拠を導きたすことが</a:t>
            </a:r>
            <a:r>
              <a:rPr lang="ja-JP" altLang="en-US" dirty="0" smtClean="0"/>
              <a:t>大切</a:t>
            </a:r>
            <a:endParaRPr lang="en-US" altLang="ja-JP" dirty="0" smtClean="0"/>
          </a:p>
          <a:p>
            <a:r>
              <a:rPr lang="ja-JP" altLang="en-US" dirty="0"/>
              <a:t>これに</a:t>
            </a:r>
            <a:r>
              <a:rPr lang="ja-JP" altLang="en-US" dirty="0" smtClean="0"/>
              <a:t>より以下のプラス要素がある</a:t>
            </a:r>
            <a:endParaRPr lang="en-US" altLang="ja-JP" dirty="0" smtClean="0"/>
          </a:p>
          <a:p>
            <a:pPr marL="514350" indent="-514350">
              <a:buAutoNum type="arabicParenBoth"/>
            </a:pPr>
            <a:r>
              <a:rPr lang="ja-JP" altLang="en-US" dirty="0"/>
              <a:t>ソース解析に</a:t>
            </a:r>
            <a:r>
              <a:rPr lang="ja-JP" altLang="en-US" dirty="0" smtClean="0"/>
              <a:t>より、内部動作を理解できて最適な使用方法がわかる</a:t>
            </a:r>
            <a:endParaRPr lang="en-US" altLang="ja-JP" dirty="0" smtClean="0"/>
          </a:p>
          <a:p>
            <a:pPr marL="514350" indent="-514350">
              <a:buAutoNum type="arabicParenBoth"/>
            </a:pPr>
            <a:r>
              <a:rPr lang="ja-JP" altLang="en-US" dirty="0"/>
              <a:t>問題が発生して</a:t>
            </a:r>
            <a:r>
              <a:rPr lang="ja-JP" altLang="en-US" dirty="0" smtClean="0"/>
              <a:t>も問題個所の特定が可能</a:t>
            </a:r>
            <a:endParaRPr lang="en-US" altLang="ja-JP" dirty="0" smtClean="0"/>
          </a:p>
        </p:txBody>
      </p:sp>
    </p:spTree>
    <p:extLst>
      <p:ext uri="{BB962C8B-B14F-4D97-AF65-F5344CB8AC3E}">
        <p14:creationId xmlns:p14="http://schemas.microsoft.com/office/powerpoint/2010/main" val="23158361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1-2-4-1. </a:t>
            </a:r>
            <a:r>
              <a:rPr kumimoji="1" lang="ja-JP" altLang="en-US" dirty="0" smtClean="0"/>
              <a:t>内部解析</a:t>
            </a:r>
            <a:endParaRPr kumimoji="1" lang="ja-JP" altLang="en-US" dirty="0"/>
          </a:p>
        </p:txBody>
      </p:sp>
      <p:sp>
        <p:nvSpPr>
          <p:cNvPr id="3" name="コンテンツ プレースホルダ 2"/>
          <p:cNvSpPr>
            <a:spLocks noGrp="1"/>
          </p:cNvSpPr>
          <p:nvPr>
            <p:ph idx="1"/>
          </p:nvPr>
        </p:nvSpPr>
        <p:spPr/>
        <p:txBody>
          <a:bodyPr>
            <a:normAutofit/>
          </a:bodyPr>
          <a:lstStyle/>
          <a:p>
            <a:r>
              <a:rPr lang="en-US" altLang="ja-JP" dirty="0" smtClean="0"/>
              <a:t>(1)</a:t>
            </a:r>
            <a:r>
              <a:rPr lang="ja-JP" altLang="en-US" dirty="0" smtClean="0"/>
              <a:t>～</a:t>
            </a:r>
            <a:r>
              <a:rPr lang="en-US" altLang="ja-JP" dirty="0" smtClean="0"/>
              <a:t>(3)</a:t>
            </a:r>
            <a:r>
              <a:rPr lang="ja-JP" altLang="en-US" dirty="0" smtClean="0"/>
              <a:t>は</a:t>
            </a:r>
            <a:r>
              <a:rPr lang="en-US" altLang="ja-JP" dirty="0" smtClean="0"/>
              <a:t>getElementBy</a:t>
            </a:r>
            <a:r>
              <a:rPr lang="ja-JP" altLang="en-US" dirty="0" smtClean="0"/>
              <a:t>系で処理しているのに対し、</a:t>
            </a:r>
            <a:r>
              <a:rPr lang="en-US" altLang="ja-JP" dirty="0" smtClean="0"/>
              <a:t>(4)</a:t>
            </a:r>
            <a:r>
              <a:rPr lang="ja-JP" altLang="en-US" dirty="0" smtClean="0"/>
              <a:t>は</a:t>
            </a:r>
            <a:r>
              <a:rPr lang="en-US" altLang="ja-JP" dirty="0" smtClean="0"/>
              <a:t>querySelectorAll</a:t>
            </a:r>
            <a:r>
              <a:rPr lang="ja-JP" altLang="en-US" dirty="0" smtClean="0"/>
              <a:t>で処理する</a:t>
            </a:r>
            <a:endParaRPr lang="en-US" altLang="ja-JP" dirty="0" smtClean="0"/>
          </a:p>
          <a:p>
            <a:r>
              <a:rPr kumimoji="1" lang="ja-JP" altLang="en-US" dirty="0" smtClean="0"/>
              <a:t>次に</a:t>
            </a:r>
            <a:r>
              <a:rPr kumimoji="1" lang="en-US" altLang="ja-JP" dirty="0" smtClean="0"/>
              <a:t>class</a:t>
            </a:r>
            <a:r>
              <a:rPr kumimoji="1" lang="ja-JP" altLang="en-US" dirty="0" smtClean="0"/>
              <a:t>セレクタは</a:t>
            </a:r>
            <a:r>
              <a:rPr kumimoji="1" lang="en-US" altLang="ja-JP" dirty="0" smtClean="0"/>
              <a:t>getElementsByClassName</a:t>
            </a:r>
            <a:r>
              <a:rPr kumimoji="1" lang="ja-JP" altLang="en-US" dirty="0" smtClean="0"/>
              <a:t>が対応していないブラウザ（</a:t>
            </a:r>
            <a:r>
              <a:rPr kumimoji="1" lang="en-US" altLang="ja-JP" dirty="0" smtClean="0"/>
              <a:t>IE8</a:t>
            </a:r>
            <a:r>
              <a:rPr kumimoji="1" lang="ja-JP" altLang="en-US" dirty="0" smtClean="0"/>
              <a:t>等）の場合、</a:t>
            </a:r>
            <a:r>
              <a:rPr kumimoji="1" lang="en-US" altLang="ja-JP" dirty="0" smtClean="0"/>
              <a:t>JQuery</a:t>
            </a:r>
            <a:r>
              <a:rPr kumimoji="1" lang="ja-JP" altLang="en-US" dirty="0" smtClean="0"/>
              <a:t>独自（</a:t>
            </a:r>
            <a:r>
              <a:rPr kumimoji="1" lang="en-US" altLang="ja-JP" dirty="0" smtClean="0"/>
              <a:t>Sizzle</a:t>
            </a:r>
            <a:r>
              <a:rPr kumimoji="1" lang="ja-JP" altLang="en-US" dirty="0" smtClean="0"/>
              <a:t>）の処理を行なう</a:t>
            </a:r>
            <a:endParaRPr kumimoji="1" lang="en-US" altLang="ja-JP" dirty="0" smtClean="0"/>
          </a:p>
          <a:p>
            <a:r>
              <a:rPr kumimoji="1" lang="ja-JP" altLang="en-US" dirty="0" smtClean="0"/>
              <a:t>属性セレクタについても未対応ブラウザには</a:t>
            </a:r>
            <a:r>
              <a:rPr lang="en-US" altLang="ja-JP" dirty="0" smtClean="0"/>
              <a:t>JQuery</a:t>
            </a:r>
            <a:r>
              <a:rPr lang="ja-JP" altLang="en-US" dirty="0" smtClean="0"/>
              <a:t>独自（</a:t>
            </a:r>
            <a:r>
              <a:rPr lang="en-US" altLang="ja-JP" dirty="0" smtClean="0"/>
              <a:t>Sizzle</a:t>
            </a:r>
            <a:r>
              <a:rPr lang="ja-JP" altLang="en-US" dirty="0" smtClean="0"/>
              <a:t>）の処理を</a:t>
            </a:r>
            <a:r>
              <a:rPr lang="ja-JP" altLang="en-US" dirty="0" smtClean="0"/>
              <a:t>行なう</a:t>
            </a:r>
            <a:endParaRPr lang="en-US" altLang="ja-JP" dirty="0" smtClean="0"/>
          </a:p>
        </p:txBody>
      </p:sp>
    </p:spTree>
    <p:extLst>
      <p:ext uri="{BB962C8B-B14F-4D97-AF65-F5344CB8AC3E}">
        <p14:creationId xmlns:p14="http://schemas.microsoft.com/office/powerpoint/2010/main" val="16785742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mtClean="0"/>
              <a:t>1-2-4-2. </a:t>
            </a:r>
            <a:r>
              <a:rPr kumimoji="1" lang="ja-JP" altLang="en-US" dirty="0" smtClean="0"/>
              <a:t>内部解析</a:t>
            </a:r>
            <a:endParaRPr kumimoji="1" lang="ja-JP" altLang="en-US" dirty="0"/>
          </a:p>
        </p:txBody>
      </p:sp>
      <p:sp>
        <p:nvSpPr>
          <p:cNvPr id="3" name="コンテンツ プレースホルダ 2"/>
          <p:cNvSpPr>
            <a:spLocks noGrp="1"/>
          </p:cNvSpPr>
          <p:nvPr>
            <p:ph idx="1"/>
          </p:nvPr>
        </p:nvSpPr>
        <p:spPr/>
        <p:txBody>
          <a:bodyPr>
            <a:normAutofit lnSpcReduction="10000"/>
          </a:bodyPr>
          <a:lstStyle/>
          <a:p>
            <a:r>
              <a:rPr lang="ja-JP" altLang="en-US" dirty="0" smtClean="0"/>
              <a:t>「</a:t>
            </a:r>
            <a:r>
              <a:rPr lang="en-US" altLang="ja-JP" dirty="0" err="1" smtClean="0"/>
              <a:t>getElementBy</a:t>
            </a:r>
            <a:r>
              <a:rPr lang="ja-JP" altLang="en-US" dirty="0" smtClean="0"/>
              <a:t>」と</a:t>
            </a:r>
            <a:r>
              <a:rPr lang="en-US" altLang="ja-JP" dirty="0" smtClean="0"/>
              <a:t>Sizzle</a:t>
            </a:r>
            <a:r>
              <a:rPr lang="ja-JP" altLang="en-US" dirty="0" err="1" smtClean="0"/>
              <a:t>って</a:t>
            </a:r>
            <a:r>
              <a:rPr lang="ja-JP" altLang="en-US" dirty="0" smtClean="0"/>
              <a:t>何が違う？</a:t>
            </a:r>
            <a:endParaRPr lang="en-US" altLang="ja-JP" dirty="0" smtClean="0"/>
          </a:p>
          <a:p>
            <a:r>
              <a:rPr kumimoji="1" lang="ja-JP" altLang="en-US" dirty="0"/>
              <a:t>もし</a:t>
            </a:r>
            <a:r>
              <a:rPr kumimoji="1" lang="ja-JP" altLang="en-US" dirty="0" smtClean="0"/>
              <a:t>、上記</a:t>
            </a:r>
            <a:r>
              <a:rPr lang="ja-JP" altLang="en-US" dirty="0" smtClean="0"/>
              <a:t>に気が付くようであれば伸びる要素が高い</a:t>
            </a:r>
            <a:endParaRPr lang="en-US" altLang="ja-JP" dirty="0" smtClean="0"/>
          </a:p>
          <a:p>
            <a:r>
              <a:rPr kumimoji="1" lang="ja-JP" altLang="en-US" dirty="0" smtClean="0"/>
              <a:t>「</a:t>
            </a:r>
            <a:r>
              <a:rPr lang="en-US" altLang="ja-JP" dirty="0" err="1" smtClean="0"/>
              <a:t>getElementBy</a:t>
            </a:r>
            <a:r>
              <a:rPr kumimoji="1" lang="ja-JP" altLang="en-US" dirty="0" smtClean="0"/>
              <a:t>」は</a:t>
            </a:r>
            <a:r>
              <a:rPr kumimoji="1" lang="en-US" altLang="ja-JP" dirty="0" smtClean="0"/>
              <a:t>JavaScript</a:t>
            </a:r>
            <a:r>
              <a:rPr kumimoji="1" lang="ja-JP" altLang="en-US" dirty="0" smtClean="0"/>
              <a:t>ネイティブな</a:t>
            </a:r>
            <a:r>
              <a:rPr kumimoji="1" lang="en-US" altLang="ja-JP" dirty="0" smtClean="0"/>
              <a:t>API</a:t>
            </a:r>
          </a:p>
          <a:p>
            <a:pPr marL="0" indent="0">
              <a:buNone/>
            </a:pPr>
            <a:r>
              <a:rPr lang="ja-JP" altLang="en-US" dirty="0" smtClean="0"/>
              <a:t>→つまり、ブラウザ実装（</a:t>
            </a:r>
            <a:r>
              <a:rPr lang="en-US" altLang="ja-JP" dirty="0" err="1" smtClean="0"/>
              <a:t>FireFox</a:t>
            </a:r>
            <a:r>
              <a:rPr lang="ja-JP" altLang="en-US" dirty="0" smtClean="0"/>
              <a:t>などは</a:t>
            </a:r>
            <a:r>
              <a:rPr lang="en-US" altLang="ja-JP" dirty="0" smtClean="0"/>
              <a:t>C</a:t>
            </a:r>
            <a:r>
              <a:rPr lang="ja-JP" altLang="en-US" dirty="0" smtClean="0"/>
              <a:t>実装）</a:t>
            </a:r>
            <a:endParaRPr kumimoji="1" lang="en-US" altLang="ja-JP" dirty="0" smtClean="0"/>
          </a:p>
          <a:p>
            <a:r>
              <a:rPr lang="ja-JP" altLang="en-US" dirty="0" smtClean="0"/>
              <a:t>「</a:t>
            </a:r>
            <a:r>
              <a:rPr lang="en-US" altLang="ja-JP" dirty="0" smtClean="0"/>
              <a:t>Sizzle</a:t>
            </a:r>
            <a:r>
              <a:rPr lang="ja-JP" altLang="en-US" dirty="0" smtClean="0"/>
              <a:t>」は</a:t>
            </a:r>
            <a:r>
              <a:rPr lang="en-US" altLang="ja-JP" dirty="0" smtClean="0"/>
              <a:t>JavaScript</a:t>
            </a:r>
            <a:r>
              <a:rPr lang="ja-JP" altLang="en-US" dirty="0" smtClean="0"/>
              <a:t>で</a:t>
            </a:r>
            <a:r>
              <a:rPr lang="en-US" altLang="ja-JP" dirty="0" err="1" smtClean="0"/>
              <a:t>JQuery</a:t>
            </a:r>
            <a:r>
              <a:rPr lang="ja-JP" altLang="en-US" dirty="0" smtClean="0"/>
              <a:t>が独自実装</a:t>
            </a:r>
            <a:endParaRPr kumimoji="1" lang="en-US" altLang="ja-JP" dirty="0" smtClean="0"/>
          </a:p>
          <a:p>
            <a:r>
              <a:rPr lang="ja-JP" altLang="en-US" dirty="0" smtClean="0"/>
              <a:t>これ</a:t>
            </a:r>
            <a:r>
              <a:rPr lang="ja-JP" altLang="en-US" dirty="0" smtClean="0"/>
              <a:t>以上は長くなりそうなので興味があれば</a:t>
            </a:r>
            <a:endParaRPr lang="en-US" altLang="ja-JP" dirty="0" smtClean="0"/>
          </a:p>
          <a:p>
            <a:pPr>
              <a:buNone/>
            </a:pPr>
            <a:r>
              <a:rPr kumimoji="1" lang="en-US" altLang="ja-JP" dirty="0" smtClean="0"/>
              <a:t>【</a:t>
            </a:r>
            <a:r>
              <a:rPr kumimoji="1" lang="ja-JP" altLang="en-US" dirty="0" smtClean="0"/>
              <a:t>参考</a:t>
            </a:r>
            <a:r>
              <a:rPr lang="en-US" altLang="ja-JP" dirty="0" smtClean="0"/>
              <a:t>】 </a:t>
            </a:r>
            <a:r>
              <a:rPr lang="en-US" altLang="ja-JP" sz="2200" dirty="0" smtClean="0"/>
              <a:t>http://dresscording.com/blog/jquery_performance.html</a:t>
            </a:r>
            <a:endParaRPr kumimoji="1" lang="ja-JP" altLang="en-US" sz="2200" dirty="0"/>
          </a:p>
        </p:txBody>
      </p:sp>
    </p:spTree>
    <p:extLst>
      <p:ext uri="{BB962C8B-B14F-4D97-AF65-F5344CB8AC3E}">
        <p14:creationId xmlns:p14="http://schemas.microsoft.com/office/powerpoint/2010/main" val="25923937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mtClean="0"/>
              <a:t>2. </a:t>
            </a:r>
            <a:r>
              <a:rPr kumimoji="1" lang="ja-JP" altLang="en-US" dirty="0" smtClean="0"/>
              <a:t>おまけ</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LINE GAME</a:t>
            </a:r>
            <a:r>
              <a:rPr kumimoji="1" lang="ja-JP" altLang="en-US" dirty="0" smtClean="0"/>
              <a:t>コンテストを</a:t>
            </a:r>
            <a:r>
              <a:rPr kumimoji="1" lang="en-US" altLang="ja-JP" dirty="0" smtClean="0"/>
              <a:t>2013</a:t>
            </a:r>
            <a:r>
              <a:rPr kumimoji="1" lang="ja-JP" altLang="en-US" dirty="0" smtClean="0"/>
              <a:t>年に実施</a:t>
            </a:r>
            <a:endParaRPr kumimoji="1" lang="en-US" altLang="ja-JP" dirty="0" smtClean="0"/>
          </a:p>
          <a:p>
            <a:r>
              <a:rPr lang="ja-JP" altLang="en-US" dirty="0" smtClean="0"/>
              <a:t>対象は</a:t>
            </a:r>
            <a:r>
              <a:rPr lang="en-US" altLang="ja-JP" dirty="0" smtClean="0"/>
              <a:t>LINE</a:t>
            </a:r>
            <a:r>
              <a:rPr lang="ja-JP" altLang="en-US" dirty="0" smtClean="0"/>
              <a:t>と連携しているプラットフォーム「</a:t>
            </a:r>
            <a:r>
              <a:rPr lang="en-US" altLang="ja-JP" dirty="0" smtClean="0"/>
              <a:t>LINE GAME</a:t>
            </a:r>
            <a:r>
              <a:rPr lang="ja-JP" altLang="en-US" dirty="0" smtClean="0"/>
              <a:t>」で提供するゲーム</a:t>
            </a:r>
            <a:endParaRPr lang="en-US" altLang="ja-JP" dirty="0" smtClean="0"/>
          </a:p>
          <a:p>
            <a:r>
              <a:rPr kumimoji="1" lang="ja-JP" altLang="en-US" dirty="0" smtClean="0"/>
              <a:t>対象受賞作には</a:t>
            </a:r>
            <a:r>
              <a:rPr kumimoji="1" lang="en-US" altLang="ja-JP" dirty="0" smtClean="0"/>
              <a:t>1,000</a:t>
            </a:r>
            <a:r>
              <a:rPr kumimoji="1" lang="ja-JP" altLang="en-US" dirty="0" smtClean="0"/>
              <a:t>万円</a:t>
            </a:r>
            <a:endParaRPr kumimoji="1" lang="en-US" altLang="ja-JP" dirty="0" smtClean="0"/>
          </a:p>
          <a:p>
            <a:r>
              <a:rPr kumimoji="1" lang="ja-JP" altLang="en-US" dirty="0" smtClean="0"/>
              <a:t>応募開始は</a:t>
            </a:r>
            <a:r>
              <a:rPr kumimoji="1" lang="en-US" altLang="ja-JP" dirty="0" smtClean="0"/>
              <a:t>2013/01/21</a:t>
            </a:r>
            <a:r>
              <a:rPr kumimoji="1" lang="ja-JP" altLang="en-US" dirty="0" smtClean="0"/>
              <a:t>～</a:t>
            </a:r>
            <a:r>
              <a:rPr kumimoji="1" lang="en-US" altLang="ja-JP" smtClean="0"/>
              <a:t>3/19</a:t>
            </a:r>
            <a:endParaRPr kumimoji="1" lang="en-US" altLang="ja-JP" dirty="0" smtClean="0"/>
          </a:p>
          <a:p>
            <a:r>
              <a:rPr kumimoji="1" lang="ja-JP" altLang="en-US" dirty="0" smtClean="0"/>
              <a:t>応募条件は</a:t>
            </a:r>
            <a:r>
              <a:rPr kumimoji="1" lang="en-US" altLang="ja-JP" dirty="0" smtClean="0"/>
              <a:t>LINE</a:t>
            </a:r>
            <a:r>
              <a:rPr kumimoji="1" lang="ja-JP" altLang="en-US" dirty="0" smtClean="0"/>
              <a:t>にあったらいいなと思うゲームで</a:t>
            </a:r>
            <a:r>
              <a:rPr kumimoji="1" lang="en-US" altLang="ja-JP" dirty="0" smtClean="0"/>
              <a:t>iPhone or Android</a:t>
            </a:r>
            <a:r>
              <a:rPr kumimoji="1" lang="ja-JP" altLang="en-US" dirty="0" smtClean="0"/>
              <a:t>アプリ</a:t>
            </a:r>
            <a:endParaRPr kumimoji="1" lang="en-US" altLang="ja-JP" dirty="0" smtClean="0"/>
          </a:p>
          <a:p>
            <a:pPr>
              <a:buNone/>
            </a:pPr>
            <a:r>
              <a:rPr lang="en-US" altLang="ja-JP" dirty="0" smtClean="0"/>
              <a:t>【</a:t>
            </a:r>
            <a:r>
              <a:rPr lang="ja-JP" altLang="en-US" dirty="0" smtClean="0"/>
              <a:t>参照</a:t>
            </a:r>
            <a:r>
              <a:rPr lang="en-US" altLang="ja-JP" dirty="0" smtClean="0"/>
              <a:t>】http://gameapp.line.naver.jp/contest/</a:t>
            </a:r>
            <a:endParaRPr kumimoji="1"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 </a:t>
            </a:r>
            <a:r>
              <a:rPr kumimoji="1" lang="ja-JP" altLang="en-US" dirty="0" smtClean="0"/>
              <a:t>今月の技術トピックス</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今月のトピックスは以下の通り</a:t>
            </a:r>
            <a:endParaRPr lang="en-US" altLang="ja-JP" dirty="0" smtClean="0"/>
          </a:p>
          <a:p>
            <a:pPr marL="514350" indent="-514350">
              <a:buAutoNum type="arabicParenBoth"/>
            </a:pPr>
            <a:r>
              <a:rPr lang="en-US" altLang="ja-JP" dirty="0" smtClean="0"/>
              <a:t>HTML5</a:t>
            </a:r>
            <a:r>
              <a:rPr lang="ja-JP" altLang="en-US" dirty="0" smtClean="0"/>
              <a:t>関連</a:t>
            </a:r>
            <a:endParaRPr lang="en-US" altLang="ja-JP" dirty="0" smtClean="0"/>
          </a:p>
          <a:p>
            <a:pPr marL="514350" indent="-514350">
              <a:buAutoNum type="arabicParenBoth"/>
            </a:pPr>
            <a:r>
              <a:rPr kumimoji="1" lang="en-US" altLang="ja-JP" dirty="0" err="1" smtClean="0"/>
              <a:t>JQuery</a:t>
            </a:r>
            <a:r>
              <a:rPr kumimoji="1" lang="ja-JP" altLang="en-US" dirty="0" smtClean="0"/>
              <a:t>関連</a:t>
            </a:r>
            <a:endParaRPr kumimoji="1" lang="en-US" altLang="ja-JP" dirty="0" smtClean="0"/>
          </a:p>
          <a:p>
            <a:pPr marL="514350" indent="-514350">
              <a:buNone/>
            </a:pPr>
            <a:r>
              <a:rPr lang="en-US" altLang="ja-JP" dirty="0" smtClean="0"/>
              <a:t>※</a:t>
            </a:r>
            <a:r>
              <a:rPr lang="ja-JP" altLang="en-US" dirty="0" smtClean="0"/>
              <a:t>今月は発表が多いので少なめで</a:t>
            </a:r>
            <a:endParaRPr kumimoji="1" lang="ja-JP"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1-1-1. HTML5</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W3C</a:t>
            </a:r>
            <a:r>
              <a:rPr lang="ja-JP" altLang="en-US" dirty="0" smtClean="0"/>
              <a:t>が</a:t>
            </a:r>
            <a:r>
              <a:rPr lang="en-US" altLang="ja-JP" dirty="0" smtClean="0"/>
              <a:t>2012/12/17</a:t>
            </a:r>
            <a:r>
              <a:rPr lang="ja-JP" altLang="en-US" dirty="0" smtClean="0"/>
              <a:t>に</a:t>
            </a:r>
            <a:r>
              <a:rPr lang="en-US" altLang="ja-JP" dirty="0" smtClean="0"/>
              <a:t>HTML5</a:t>
            </a:r>
            <a:r>
              <a:rPr lang="ja-JP" altLang="en-US" dirty="0" smtClean="0"/>
              <a:t>の仕様策定が完了したことを発表</a:t>
            </a:r>
            <a:endParaRPr lang="en-US" altLang="ja-JP" dirty="0" smtClean="0"/>
          </a:p>
          <a:p>
            <a:pPr>
              <a:buNone/>
            </a:pPr>
            <a:r>
              <a:rPr lang="ja-JP" altLang="en-US" dirty="0" smtClean="0"/>
              <a:t>→これにより大幅な変更はされない予定</a:t>
            </a:r>
            <a:endParaRPr lang="en-US" altLang="ja-JP" dirty="0" smtClean="0"/>
          </a:p>
          <a:p>
            <a:r>
              <a:rPr lang="ja-JP" altLang="en-US" dirty="0" smtClean="0"/>
              <a:t>同時に「</a:t>
            </a:r>
            <a:r>
              <a:rPr lang="en-US" altLang="ja-JP" dirty="0" smtClean="0"/>
              <a:t>Canvas 2D</a:t>
            </a:r>
            <a:r>
              <a:rPr lang="ja-JP" altLang="en-US" dirty="0" smtClean="0"/>
              <a:t>」も仕様策定が完了</a:t>
            </a:r>
            <a:endParaRPr kumimoji="1" lang="en-US" altLang="ja-JP" dirty="0" smtClean="0"/>
          </a:p>
          <a:p>
            <a:r>
              <a:rPr lang="en-US" altLang="ja-JP" dirty="0" smtClean="0"/>
              <a:t>2014</a:t>
            </a:r>
            <a:r>
              <a:rPr lang="ja-JP" altLang="en-US" dirty="0" smtClean="0"/>
              <a:t>年に勧告予定</a:t>
            </a:r>
            <a:endParaRPr kumimoji="1" lang="en-US" altLang="ja-JP" dirty="0" smtClean="0"/>
          </a:p>
          <a:p>
            <a:r>
              <a:rPr lang="en-US" altLang="ja-JP" dirty="0" smtClean="0"/>
              <a:t>HTML5.1</a:t>
            </a:r>
            <a:r>
              <a:rPr lang="ja-JP" altLang="en-US" dirty="0" smtClean="0"/>
              <a:t>は</a:t>
            </a:r>
            <a:r>
              <a:rPr lang="en-US" altLang="ja-JP" dirty="0" smtClean="0"/>
              <a:t>2016</a:t>
            </a:r>
            <a:r>
              <a:rPr lang="ja-JP" altLang="en-US" dirty="0" smtClean="0"/>
              <a:t>年に勧告予定</a:t>
            </a:r>
            <a:endParaRPr lang="en-US" altLang="ja-JP" dirty="0" smtClean="0"/>
          </a:p>
          <a:p>
            <a:pPr>
              <a:buNone/>
            </a:pPr>
            <a:r>
              <a:rPr kumimoji="1" lang="ja-JP" altLang="en-US" dirty="0" smtClean="0"/>
              <a:t>→</a:t>
            </a:r>
            <a:r>
              <a:rPr kumimoji="1" lang="en-US" altLang="ja-JP" dirty="0" smtClean="0"/>
              <a:t>2</a:t>
            </a:r>
            <a:r>
              <a:rPr kumimoji="1" lang="ja-JP" altLang="en-US" dirty="0" smtClean="0"/>
              <a:t>年サイクルでバージョンアップしていく予定</a:t>
            </a:r>
            <a:endParaRPr kumimoji="1"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1-1-2. Facebook for Android2.0 </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2012/12/13</a:t>
            </a:r>
            <a:r>
              <a:rPr kumimoji="1" lang="ja-JP" altLang="en-US" dirty="0" smtClean="0"/>
              <a:t>に</a:t>
            </a:r>
            <a:r>
              <a:rPr lang="en-US" altLang="ja-JP" dirty="0" smtClean="0"/>
              <a:t>Facebook for Android2.0</a:t>
            </a:r>
            <a:r>
              <a:rPr lang="ja-JP" altLang="en-US" dirty="0" smtClean="0"/>
              <a:t>がリリース</a:t>
            </a:r>
            <a:endParaRPr lang="en-US" altLang="ja-JP" dirty="0" smtClean="0"/>
          </a:p>
          <a:p>
            <a:r>
              <a:rPr kumimoji="1" lang="en-US" altLang="ja-JP" dirty="0" smtClean="0"/>
              <a:t>HTML5</a:t>
            </a:r>
            <a:r>
              <a:rPr lang="ja-JP" altLang="en-US" dirty="0" smtClean="0"/>
              <a:t>版</a:t>
            </a:r>
            <a:r>
              <a:rPr kumimoji="1" lang="ja-JP" altLang="en-US" dirty="0" smtClean="0"/>
              <a:t>からネイティブアプリへ変更</a:t>
            </a:r>
            <a:endParaRPr kumimoji="1" lang="en-US" altLang="ja-JP" dirty="0" smtClean="0"/>
          </a:p>
          <a:p>
            <a:r>
              <a:rPr lang="en-US" altLang="ja-JP" dirty="0" smtClean="0"/>
              <a:t>iOS</a:t>
            </a:r>
            <a:r>
              <a:rPr lang="ja-JP" altLang="en-US" dirty="0" smtClean="0"/>
              <a:t>は既に</a:t>
            </a:r>
            <a:r>
              <a:rPr lang="en-US" altLang="ja-JP" dirty="0" smtClean="0"/>
              <a:t>8</a:t>
            </a:r>
            <a:r>
              <a:rPr lang="ja-JP" altLang="en-US" dirty="0" smtClean="0"/>
              <a:t>月の時点でネイティブへ変更済</a:t>
            </a:r>
            <a:endParaRPr lang="en-US" altLang="ja-JP" dirty="0" smtClean="0"/>
          </a:p>
          <a:p>
            <a:pPr>
              <a:buNone/>
            </a:pPr>
            <a:r>
              <a:rPr lang="ja-JP" altLang="en-US" dirty="0" smtClean="0"/>
              <a:t>→</a:t>
            </a:r>
            <a:r>
              <a:rPr lang="en-US" altLang="ja-JP" dirty="0" smtClean="0"/>
              <a:t>1.5</a:t>
            </a:r>
            <a:r>
              <a:rPr lang="ja-JP" altLang="en-US" dirty="0" smtClean="0"/>
              <a:t>から</a:t>
            </a:r>
            <a:r>
              <a:rPr lang="en-US" altLang="ja-JP" dirty="0" smtClean="0"/>
              <a:t>4.0</a:t>
            </a:r>
            <a:r>
              <a:rPr lang="ja-JP" altLang="en-US" dirty="0" smtClean="0"/>
              <a:t>へ評価上昇</a:t>
            </a:r>
            <a:endParaRPr lang="en-US" altLang="ja-JP" dirty="0" smtClean="0"/>
          </a:p>
          <a:p>
            <a:r>
              <a:rPr lang="en-US" altLang="ja-JP" dirty="0" smtClean="0"/>
              <a:t>Android</a:t>
            </a:r>
            <a:r>
              <a:rPr lang="ja-JP" altLang="en-US" dirty="0" smtClean="0"/>
              <a:t>版の評価はスピードについてはまずまずの評価</a:t>
            </a:r>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1-1-3-1. Fastbook</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kumimoji="1" lang="en-US" altLang="ja-JP" dirty="0" smtClean="0"/>
              <a:t>Sencha Touch</a:t>
            </a:r>
            <a:r>
              <a:rPr kumimoji="1" lang="ja-JP" altLang="en-US" dirty="0" smtClean="0"/>
              <a:t>のチームが</a:t>
            </a:r>
            <a:r>
              <a:rPr kumimoji="1" lang="en-US" altLang="ja-JP" dirty="0" smtClean="0"/>
              <a:t>HTML5</a:t>
            </a:r>
            <a:r>
              <a:rPr kumimoji="1" lang="ja-JP" altLang="en-US" dirty="0" smtClean="0"/>
              <a:t>が使用して、</a:t>
            </a:r>
            <a:r>
              <a:rPr kumimoji="1" lang="en-US" altLang="ja-JP" dirty="0" smtClean="0"/>
              <a:t>Facebook</a:t>
            </a:r>
            <a:r>
              <a:rPr kumimoji="1" lang="ja-JP" altLang="en-US" dirty="0" smtClean="0"/>
              <a:t>アプリを実装</a:t>
            </a:r>
            <a:endParaRPr kumimoji="1" lang="en-US" altLang="ja-JP" dirty="0" smtClean="0"/>
          </a:p>
          <a:p>
            <a:pPr>
              <a:buNone/>
            </a:pPr>
            <a:r>
              <a:rPr lang="ja-JP" altLang="en-US" dirty="0" smtClean="0"/>
              <a:t>→皮肉なもので結構早い・・・</a:t>
            </a:r>
            <a:endParaRPr lang="en-US" altLang="ja-JP" dirty="0" smtClean="0"/>
          </a:p>
          <a:p>
            <a:r>
              <a:rPr lang="ja-JP" altLang="en-US" dirty="0" smtClean="0"/>
              <a:t>こういうアプリが出ると</a:t>
            </a:r>
            <a:r>
              <a:rPr lang="en-US" altLang="ja-JP" dirty="0" smtClean="0"/>
              <a:t>Facebook</a:t>
            </a:r>
            <a:r>
              <a:rPr lang="ja-JP" altLang="en-US" dirty="0" smtClean="0"/>
              <a:t>社の技術者の面目が・・・</a:t>
            </a:r>
            <a:endParaRPr lang="en-US" altLang="ja-JP" dirty="0" smtClean="0"/>
          </a:p>
          <a:p>
            <a:r>
              <a:rPr lang="ja-JP" altLang="en-US" dirty="0" smtClean="0"/>
              <a:t>動画を見る限りだとネイティブとほとんど差が無いように見えます！</a:t>
            </a:r>
            <a:endParaRPr lang="en-US" altLang="ja-JP" dirty="0" smtClean="0"/>
          </a:p>
          <a:p>
            <a:pPr>
              <a:buNone/>
            </a:pPr>
            <a:r>
              <a:rPr lang="en-US" altLang="ja-JP" dirty="0" smtClean="0"/>
              <a:t>【URL】 http://www.sencha.com/blog/the-making-of-fastbook-an-html5-love-story/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1-1-3-2. </a:t>
            </a:r>
            <a:r>
              <a:rPr kumimoji="1" lang="ja-JP" altLang="en-US" dirty="0" smtClean="0"/>
              <a:t>速度向上のテクニック</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lang="en-US" altLang="ja-JP" dirty="0" smtClean="0"/>
              <a:t>DOM</a:t>
            </a:r>
            <a:r>
              <a:rPr lang="ja-JP" altLang="en-US" dirty="0" smtClean="0"/>
              <a:t>ツリーを分離して小さくする</a:t>
            </a:r>
            <a:endParaRPr lang="en-US" altLang="ja-JP" dirty="0" smtClean="0"/>
          </a:p>
          <a:p>
            <a:pPr>
              <a:buNone/>
            </a:pPr>
            <a:r>
              <a:rPr kumimoji="1" lang="ja-JP" altLang="en-US" dirty="0" smtClean="0"/>
              <a:t>→これによりレンダリング速度を確保</a:t>
            </a:r>
            <a:endParaRPr kumimoji="1" lang="en-US" altLang="ja-JP" dirty="0" smtClean="0"/>
          </a:p>
          <a:p>
            <a:pPr>
              <a:buNone/>
            </a:pPr>
            <a:r>
              <a:rPr lang="ja-JP" altLang="en-US" dirty="0" smtClean="0"/>
              <a:t>→「</a:t>
            </a:r>
            <a:r>
              <a:rPr lang="en-US" altLang="ja-JP" dirty="0" smtClean="0"/>
              <a:t>Sandbox Container</a:t>
            </a:r>
            <a:r>
              <a:rPr lang="ja-JP" altLang="en-US" dirty="0" smtClean="0"/>
              <a:t>」っていうテクニックを用いたらい</a:t>
            </a:r>
            <a:endParaRPr kumimoji="1" lang="en-US" altLang="ja-JP" dirty="0" smtClean="0"/>
          </a:p>
          <a:p>
            <a:r>
              <a:rPr lang="ja-JP" altLang="en-US" dirty="0" smtClean="0"/>
              <a:t>不必要なレイアウト処理を停止</a:t>
            </a:r>
            <a:endParaRPr lang="en-US" altLang="ja-JP" dirty="0" smtClean="0"/>
          </a:p>
          <a:p>
            <a:pPr>
              <a:buNone/>
            </a:pPr>
            <a:r>
              <a:rPr lang="ja-JP" altLang="en-US" dirty="0" smtClean="0"/>
              <a:t>→高速スクロール時にイメージロードなどのレタリングを一時停止など</a:t>
            </a:r>
            <a:endParaRPr lang="en-US" altLang="ja-JP" dirty="0" smtClean="0"/>
          </a:p>
          <a:p>
            <a:r>
              <a:rPr lang="en-US" altLang="ja-JP" dirty="0" smtClean="0"/>
              <a:t>WebWorkers</a:t>
            </a:r>
            <a:r>
              <a:rPr lang="ja-JP" altLang="en-US" dirty="0" smtClean="0"/>
              <a:t>で</a:t>
            </a:r>
            <a:r>
              <a:rPr lang="en-US" altLang="ja-JP" dirty="0" smtClean="0"/>
              <a:t>UI</a:t>
            </a:r>
            <a:r>
              <a:rPr lang="ja-JP" altLang="en-US" dirty="0" smtClean="0"/>
              <a:t>と処理部分を分離</a:t>
            </a:r>
            <a:endParaRPr lang="en-US" altLang="ja-JP" dirty="0" smtClean="0"/>
          </a:p>
          <a:p>
            <a:pPr>
              <a:buNone/>
            </a:pPr>
            <a:r>
              <a:rPr kumimoji="1" lang="en-US" altLang="ja-JP" dirty="0" smtClean="0"/>
              <a:t>【</a:t>
            </a:r>
            <a:r>
              <a:rPr kumimoji="1" lang="ja-JP" altLang="en-US" dirty="0" smtClean="0"/>
              <a:t>参照</a:t>
            </a:r>
            <a:r>
              <a:rPr lang="en-US" altLang="ja-JP" dirty="0" smtClean="0"/>
              <a:t>】</a:t>
            </a:r>
            <a:r>
              <a:rPr lang="en-US" altLang="ja-JP" sz="2200" dirty="0" smtClean="0"/>
              <a:t>http://www.publickey1.jp/blog/12/facebookhtml5sencha_touch3.html</a:t>
            </a:r>
            <a:endParaRPr kumimoji="1" lang="ja-JP" altLang="en-US" sz="2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1-1-4. Navigation Timing API</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kumimoji="1" lang="en-US" altLang="ja-JP" dirty="0" smtClean="0"/>
              <a:t>2012/12/17</a:t>
            </a:r>
            <a:r>
              <a:rPr kumimoji="1" lang="ja-JP" altLang="en-US" dirty="0" smtClean="0"/>
              <a:t>に</a:t>
            </a:r>
            <a:r>
              <a:rPr lang="en-US" altLang="ja-JP" dirty="0" smtClean="0"/>
              <a:t>Navigation Timing API</a:t>
            </a:r>
            <a:r>
              <a:rPr lang="ja-JP" altLang="en-US" dirty="0" smtClean="0"/>
              <a:t>が勧告</a:t>
            </a:r>
            <a:endParaRPr kumimoji="1" lang="en-US" altLang="ja-JP" dirty="0" smtClean="0"/>
          </a:p>
          <a:p>
            <a:r>
              <a:rPr lang="en-US" altLang="ja-JP" dirty="0" smtClean="0"/>
              <a:t>HTML5</a:t>
            </a:r>
            <a:r>
              <a:rPr lang="ja-JP" altLang="en-US" dirty="0" smtClean="0"/>
              <a:t>の</a:t>
            </a:r>
            <a:r>
              <a:rPr lang="en-US" altLang="ja-JP" dirty="0" smtClean="0"/>
              <a:t>API</a:t>
            </a:r>
            <a:r>
              <a:rPr lang="ja-JP" altLang="en-US" dirty="0" smtClean="0"/>
              <a:t>で</a:t>
            </a:r>
            <a:r>
              <a:rPr lang="en-US" altLang="ja-JP" dirty="0" smtClean="0"/>
              <a:t>Web</a:t>
            </a:r>
            <a:r>
              <a:rPr lang="ja-JP" altLang="en-US" dirty="0" smtClean="0"/>
              <a:t>ブラウザが画面表示するのにどれだけ時間がかかっているかを取得できる</a:t>
            </a:r>
            <a:r>
              <a:rPr lang="en-US" altLang="ja-JP" dirty="0" smtClean="0"/>
              <a:t>API</a:t>
            </a:r>
            <a:r>
              <a:rPr lang="ja-JP" altLang="en-US" dirty="0" smtClean="0"/>
              <a:t>です（うーん、マニアック・・・）</a:t>
            </a:r>
            <a:endParaRPr kumimoji="1" lang="en-US" altLang="ja-JP" dirty="0" smtClean="0"/>
          </a:p>
          <a:p>
            <a:r>
              <a:rPr lang="ja-JP" altLang="en-US" dirty="0" smtClean="0"/>
              <a:t>以下のサイトで解説あり</a:t>
            </a:r>
            <a:endParaRPr kumimoji="1" lang="en-US" altLang="ja-JP" dirty="0" smtClean="0"/>
          </a:p>
          <a:p>
            <a:pPr>
              <a:buNone/>
            </a:pPr>
            <a:r>
              <a:rPr lang="en-US" altLang="ja-JP" dirty="0" smtClean="0"/>
              <a:t>【URL】</a:t>
            </a:r>
            <a:r>
              <a:rPr lang="en-US" altLang="ja-JP" sz="2200" dirty="0" smtClean="0"/>
              <a:t> http://www.hcn.zaq.ne.jp/___/WEB/navigation-timing-ja.html</a:t>
            </a:r>
          </a:p>
          <a:p>
            <a:pPr>
              <a:buNone/>
            </a:pPr>
            <a:r>
              <a:rPr kumimoji="1" lang="en-US" altLang="ja-JP" dirty="0" smtClean="0"/>
              <a:t>【</a:t>
            </a:r>
            <a:r>
              <a:rPr kumimoji="1" lang="ja-JP" altLang="en-US" dirty="0" smtClean="0"/>
              <a:t>サンプル</a:t>
            </a:r>
            <a:r>
              <a:rPr kumimoji="1" lang="en-US" altLang="ja-JP" dirty="0" smtClean="0"/>
              <a:t>】</a:t>
            </a:r>
            <a:r>
              <a:rPr kumimoji="1" lang="ja-JP" altLang="en-US" dirty="0" smtClean="0"/>
              <a:t>（</a:t>
            </a:r>
            <a:r>
              <a:rPr kumimoji="1" lang="en-US" altLang="ja-JP" dirty="0" smtClean="0"/>
              <a:t>onload</a:t>
            </a:r>
            <a:r>
              <a:rPr kumimoji="1" lang="ja-JP" altLang="en-US" dirty="0" smtClean="0"/>
              <a:t>で実行）</a:t>
            </a:r>
            <a:endParaRPr kumimoji="1" lang="en-US" altLang="ja-JP" dirty="0" smtClean="0"/>
          </a:p>
          <a:p>
            <a:pPr>
              <a:buNone/>
            </a:pPr>
            <a:r>
              <a:rPr lang="en-US" altLang="ja-JP" sz="1900" dirty="0" smtClean="0"/>
              <a:t>var now = new Date().getTime();</a:t>
            </a:r>
          </a:p>
          <a:p>
            <a:pPr>
              <a:buNone/>
            </a:pPr>
            <a:r>
              <a:rPr lang="en-US" altLang="ja-JP" sz="1900" dirty="0" smtClean="0"/>
              <a:t>var page_load_time = now - </a:t>
            </a:r>
            <a:r>
              <a:rPr lang="en-US" altLang="ja-JP" sz="1900" b="1" dirty="0" smtClean="0">
                <a:solidFill>
                  <a:srgbClr val="00B050"/>
                </a:solidFill>
              </a:rPr>
              <a:t>performance.timing.navigationStart</a:t>
            </a:r>
            <a:r>
              <a:rPr lang="en-US" altLang="ja-JP" sz="1900" dirty="0" smtClean="0"/>
              <a:t>;</a:t>
            </a:r>
          </a:p>
          <a:p>
            <a:pPr>
              <a:buNone/>
            </a:pPr>
            <a:r>
              <a:rPr lang="en-US" altLang="ja-JP" sz="1900" dirty="0" smtClean="0"/>
              <a:t>alert("User-perceived page loading time: " + page_load_time);</a:t>
            </a:r>
          </a:p>
          <a:p>
            <a:pPr>
              <a:buNone/>
            </a:pPr>
            <a:endParaRPr kumimoji="1" lang="en-US" altLang="ja-JP" dirty="0" smtClean="0"/>
          </a:p>
          <a:p>
            <a:endParaRPr kumimoji="1" lang="ja-JP"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1-2-0. </a:t>
            </a:r>
            <a:r>
              <a:rPr kumimoji="1" lang="en-US" altLang="ja-JP" dirty="0" smtClean="0"/>
              <a:t>JQuery</a:t>
            </a:r>
            <a:r>
              <a:rPr lang="ja-JP" altLang="en-US" dirty="0" smtClean="0"/>
              <a:t>セレクタ概要</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t>これから、</a:t>
            </a:r>
            <a:r>
              <a:rPr lang="en-US" altLang="ja-JP" dirty="0" err="1" smtClean="0"/>
              <a:t>JQuery</a:t>
            </a:r>
            <a:r>
              <a:rPr lang="ja-JP" altLang="en-US" dirty="0" smtClean="0"/>
              <a:t>のせクレタについて説明しますが「</a:t>
            </a:r>
            <a:r>
              <a:rPr lang="ja-JP" altLang="en-US" dirty="0" smtClean="0">
                <a:solidFill>
                  <a:srgbClr val="FF0000"/>
                </a:solidFill>
              </a:rPr>
              <a:t>技術者が調べる</a:t>
            </a:r>
            <a:r>
              <a:rPr lang="ja-JP" altLang="en-US" dirty="0" smtClean="0"/>
              <a:t>」とはどういうことかについても触れます</a:t>
            </a:r>
            <a:endParaRPr lang="en-US" altLang="ja-JP" dirty="0" smtClean="0"/>
          </a:p>
          <a:p>
            <a:pPr marL="0" indent="0">
              <a:buNone/>
            </a:pPr>
            <a:r>
              <a:rPr lang="ja-JP" altLang="en-US" dirty="0" smtClean="0"/>
              <a:t>→意外と「調べる」について勘違いしている</a:t>
            </a:r>
            <a:endParaRPr kumimoji="1" lang="en-US" altLang="ja-JP" dirty="0" smtClean="0"/>
          </a:p>
          <a:p>
            <a:r>
              <a:rPr lang="ja-JP" altLang="en-US" dirty="0" smtClean="0"/>
              <a:t>技術能力に差が出るところですね！</a:t>
            </a:r>
            <a:endParaRPr kumimoji="1" lang="ja-JP" altLang="en-US" dirty="0"/>
          </a:p>
        </p:txBody>
      </p:sp>
    </p:spTree>
    <p:extLst>
      <p:ext uri="{BB962C8B-B14F-4D97-AF65-F5344CB8AC3E}">
        <p14:creationId xmlns:p14="http://schemas.microsoft.com/office/powerpoint/2010/main" val="4278704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1-2-1</a:t>
            </a:r>
            <a:r>
              <a:rPr kumimoji="1" lang="en-US" altLang="ja-JP" dirty="0" smtClean="0"/>
              <a:t>. JQuery</a:t>
            </a:r>
            <a:r>
              <a:rPr lang="ja-JP" altLang="en-US" dirty="0" smtClean="0"/>
              <a:t>セレクタ概要</a:t>
            </a:r>
            <a:endParaRPr kumimoji="1" lang="ja-JP" altLang="en-US" dirty="0"/>
          </a:p>
        </p:txBody>
      </p:sp>
      <p:sp>
        <p:nvSpPr>
          <p:cNvPr id="3" name="コンテンツ プレースホルダ 2"/>
          <p:cNvSpPr>
            <a:spLocks noGrp="1"/>
          </p:cNvSpPr>
          <p:nvPr>
            <p:ph idx="1"/>
          </p:nvPr>
        </p:nvSpPr>
        <p:spPr/>
        <p:txBody>
          <a:bodyPr>
            <a:normAutofit/>
          </a:bodyPr>
          <a:lstStyle/>
          <a:p>
            <a:r>
              <a:rPr kumimoji="1" lang="ja-JP" altLang="en-US" dirty="0" smtClean="0"/>
              <a:t>セレクタとは</a:t>
            </a:r>
            <a:r>
              <a:rPr kumimoji="1" lang="en-US" altLang="ja-JP" dirty="0" smtClean="0"/>
              <a:t>HTML</a:t>
            </a:r>
            <a:r>
              <a:rPr kumimoji="1" lang="ja-JP" altLang="en-US" dirty="0" smtClean="0"/>
              <a:t>から指定した特定の要素を取得する処理</a:t>
            </a:r>
            <a:endParaRPr kumimoji="1" lang="en-US" altLang="ja-JP" dirty="0" smtClean="0"/>
          </a:p>
          <a:p>
            <a:r>
              <a:rPr lang="ja-JP" altLang="en-US" dirty="0" smtClean="0"/>
              <a:t>文法は</a:t>
            </a:r>
            <a:r>
              <a:rPr lang="en-US" altLang="ja-JP" dirty="0" smtClean="0"/>
              <a:t>$</a:t>
            </a:r>
            <a:r>
              <a:rPr lang="ja-JP" altLang="en-US" dirty="0" smtClean="0"/>
              <a:t>（</a:t>
            </a:r>
            <a:r>
              <a:rPr lang="en-US" altLang="ja-JP" dirty="0" smtClean="0"/>
              <a:t>”</a:t>
            </a:r>
            <a:r>
              <a:rPr lang="ja-JP" altLang="en-US" dirty="0" smtClean="0"/>
              <a:t>ここに対象セレクタを記述</a:t>
            </a:r>
            <a:r>
              <a:rPr lang="en-US" altLang="ja-JP" dirty="0" smtClean="0"/>
              <a:t>”</a:t>
            </a:r>
            <a:r>
              <a:rPr lang="ja-JP" altLang="en-US" dirty="0" smtClean="0"/>
              <a:t>）</a:t>
            </a:r>
            <a:endParaRPr lang="en-US" altLang="ja-JP" dirty="0" smtClean="0"/>
          </a:p>
          <a:p>
            <a:r>
              <a:rPr lang="ja-JP" altLang="en-US" dirty="0" smtClean="0"/>
              <a:t>もちろん、このセレクタ処理は</a:t>
            </a:r>
            <a:r>
              <a:rPr lang="en-US" altLang="ja-JP" dirty="0" smtClean="0"/>
              <a:t>JavaScript</a:t>
            </a:r>
            <a:r>
              <a:rPr lang="ja-JP" altLang="en-US" dirty="0" smtClean="0"/>
              <a:t>で処理されている</a:t>
            </a:r>
            <a:endParaRPr lang="en-US" altLang="ja-JP" dirty="0" smtClean="0"/>
          </a:p>
          <a:p>
            <a:r>
              <a:rPr lang="en-US" altLang="ja-JP" dirty="0" smtClean="0"/>
              <a:t>JavaScript</a:t>
            </a:r>
            <a:r>
              <a:rPr lang="ja-JP" altLang="en-US" dirty="0" smtClean="0"/>
              <a:t>ではクライアント端末の影響を受けるため、よりパフォーマンスに気を使う必要が</a:t>
            </a:r>
            <a:r>
              <a:rPr lang="ja-JP" altLang="en-US" dirty="0" smtClean="0"/>
              <a:t>ある</a:t>
            </a:r>
            <a:endParaRPr lang="en-US" altLang="ja-JP" dirty="0" smtClean="0"/>
          </a:p>
          <a:p>
            <a:endParaRPr kumimoji="1" lang="ja-JP" altLang="en-US" dirty="0"/>
          </a:p>
        </p:txBody>
      </p:sp>
    </p:spTree>
    <p:extLst>
      <p:ext uri="{BB962C8B-B14F-4D97-AF65-F5344CB8AC3E}">
        <p14:creationId xmlns:p14="http://schemas.microsoft.com/office/powerpoint/2010/main" val="176786214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1054</TotalTime>
  <Words>1011</Words>
  <Application>Microsoft Office PowerPoint</Application>
  <PresentationFormat>画面に合わせる (4:3)</PresentationFormat>
  <Paragraphs>107</Paragraphs>
  <Slides>17</Slides>
  <Notes>0</Notes>
  <HiddenSlides>0</HiddenSlides>
  <MMClips>0</MMClips>
  <ScaleCrop>false</ScaleCrop>
  <HeadingPairs>
    <vt:vector size="4" baseType="variant">
      <vt:variant>
        <vt:lpstr>テーマ</vt:lpstr>
      </vt:variant>
      <vt:variant>
        <vt:i4>1</vt:i4>
      </vt:variant>
      <vt:variant>
        <vt:lpstr>スライド タイトル</vt:lpstr>
      </vt:variant>
      <vt:variant>
        <vt:i4>17</vt:i4>
      </vt:variant>
    </vt:vector>
  </HeadingPairs>
  <TitlesOfParts>
    <vt:vector size="18" baseType="lpstr">
      <vt:lpstr>Office テーマ</vt:lpstr>
      <vt:lpstr>今月の技術トピックス</vt:lpstr>
      <vt:lpstr>1. 今月の技術トピックス</vt:lpstr>
      <vt:lpstr>1-1-1. HTML5</vt:lpstr>
      <vt:lpstr>1-1-2. Facebook for Android2.0 </vt:lpstr>
      <vt:lpstr>1-1-3-1. Fastbook</vt:lpstr>
      <vt:lpstr>1-1-3-2. 速度向上のテクニック</vt:lpstr>
      <vt:lpstr>1-1-4. Navigation Timing API</vt:lpstr>
      <vt:lpstr>1-2-0. JQueryセレクタ概要</vt:lpstr>
      <vt:lpstr>1-2-1. JQueryセレクタ概要</vt:lpstr>
      <vt:lpstr>1-2-2-1. セレクタパフォーマンス</vt:lpstr>
      <vt:lpstr>1-2-2-2. セレクタパフォーマンス</vt:lpstr>
      <vt:lpstr>1-2-3-3. セレクタパフォーマンス</vt:lpstr>
      <vt:lpstr>1-2-3-4. セレクタパフォーマンス</vt:lpstr>
      <vt:lpstr>1-2-3-5. セレクタパフォーマンス</vt:lpstr>
      <vt:lpstr>1-2-4-1. 内部解析</vt:lpstr>
      <vt:lpstr>1-2-4-2. 内部解析</vt:lpstr>
      <vt:lpstr>2. おまけ</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2012/11 技術トピックス</dc:title>
  <dc:creator>user</dc:creator>
  <cp:lastModifiedBy>oba</cp:lastModifiedBy>
  <cp:revision>565</cp:revision>
  <dcterms:created xsi:type="dcterms:W3CDTF">2012-10-23T04:00:26Z</dcterms:created>
  <dcterms:modified xsi:type="dcterms:W3CDTF">2013-01-11T02:00:53Z</dcterms:modified>
</cp:coreProperties>
</file>